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23" r:id="rId4"/>
    <p:sldId id="259" r:id="rId5"/>
    <p:sldId id="260" r:id="rId6"/>
    <p:sldId id="261" r:id="rId7"/>
    <p:sldId id="262" r:id="rId8"/>
    <p:sldId id="297" r:id="rId9"/>
    <p:sldId id="339" r:id="rId10"/>
    <p:sldId id="263" r:id="rId11"/>
    <p:sldId id="325" r:id="rId12"/>
    <p:sldId id="329" r:id="rId13"/>
    <p:sldId id="330" r:id="rId14"/>
    <p:sldId id="331" r:id="rId15"/>
    <p:sldId id="332" r:id="rId16"/>
    <p:sldId id="333" r:id="rId17"/>
    <p:sldId id="334" r:id="rId18"/>
    <p:sldId id="335" r:id="rId19"/>
    <p:sldId id="338" r:id="rId20"/>
    <p:sldId id="274" r:id="rId21"/>
    <p:sldId id="340" r:id="rId22"/>
    <p:sldId id="281" r:id="rId23"/>
    <p:sldId id="275" r:id="rId24"/>
    <p:sldId id="276" r:id="rId25"/>
    <p:sldId id="277" r:id="rId26"/>
    <p:sldId id="278" r:id="rId27"/>
    <p:sldId id="283" r:id="rId28"/>
    <p:sldId id="284" r:id="rId29"/>
    <p:sldId id="309" r:id="rId30"/>
    <p:sldId id="310" r:id="rId31"/>
    <p:sldId id="288" r:id="rId32"/>
    <p:sldId id="289" r:id="rId33"/>
    <p:sldId id="311" r:id="rId34"/>
    <p:sldId id="312" r:id="rId35"/>
    <p:sldId id="313" r:id="rId36"/>
    <p:sldId id="31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40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8/19/2021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8/19/2021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8/19/2021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19/08/2021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19/08/2021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19/08/2021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19/08/2021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19/08/2021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19/08/2021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19/08/2021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19/08/2021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19/08/2021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19/08/2021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19/08/2021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t="-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8/19/2021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t="-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t="-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19/08/2021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28600" y="3187591"/>
            <a:ext cx="8836248" cy="2585323"/>
          </a:xfrm>
          <a:prstGeom prst="rect">
            <a:avLst/>
          </a:prstGeom>
          <a:noFill/>
          <a:effectLst>
            <a:softEdge rad="12700"/>
          </a:effectLst>
          <a:scene3d>
            <a:camera prst="perspectiveRelaxedModerately"/>
            <a:lightRig rig="threePt" dir="t"/>
          </a:scene3d>
          <a:sp3d>
            <a:bevelT/>
            <a:bevelB prst="relaxedInset"/>
          </a:sp3d>
        </p:spPr>
        <p:txBody>
          <a:bodyPr wrap="square">
            <a:prstTxWarp prst="textInflate">
              <a:avLst/>
            </a:prstTxWarp>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en-US" sz="5400" b="1" dirty="0" smtClean="0">
                <a:ln/>
                <a:solidFill>
                  <a:schemeClr val="accent4"/>
                </a:solidFill>
                <a:latin typeface="Berlin Sans FB Demi" panose="020E0802020502020306" pitchFamily="34" charset="0"/>
              </a:rPr>
              <a:t>MENDEDAH  KEAIBAN TANPA  SEMPADAN</a:t>
            </a:r>
            <a:endParaRPr lang="en-US" sz="5400" b="1" dirty="0">
              <a:ln/>
              <a:solidFill>
                <a:schemeClr val="accent4"/>
              </a:solidFill>
              <a:latin typeface="Berlin Sans FB Demi" panose="020E0802020502020306" pitchFamily="34" charset="0"/>
            </a:endParaRPr>
          </a:p>
        </p:txBody>
      </p:sp>
      <p:sp>
        <p:nvSpPr>
          <p:cNvPr id="10" name="Rectangle 9"/>
          <p:cNvSpPr/>
          <p:nvPr/>
        </p:nvSpPr>
        <p:spPr>
          <a:xfrm>
            <a:off x="685801" y="5637263"/>
            <a:ext cx="7871456" cy="954107"/>
          </a:xfrm>
          <a:prstGeom prst="rect">
            <a:avLst/>
          </a:prstGeom>
          <a:noFill/>
          <a:effectLst>
            <a:glow rad="279400">
              <a:schemeClr val="accent1">
                <a:satMod val="175000"/>
                <a:alpha val="40000"/>
              </a:schemeClr>
            </a:glow>
          </a:effectLst>
        </p:spPr>
        <p:txBody>
          <a:bodyPr wrap="square">
            <a:spAutoFit/>
          </a:bodyPr>
          <a:lstStyle/>
          <a:p>
            <a:pPr algn="ctr" fontAlgn="auto">
              <a:spcBef>
                <a:spcPts val="0"/>
              </a:spcBef>
              <a:spcAft>
                <a:spcPts val="0"/>
              </a:spcAft>
              <a:defRPr/>
            </a:pPr>
            <a:r>
              <a:rPr lang="en-US" sz="28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11 Muharram 1443H </a:t>
            </a:r>
            <a:r>
              <a:rPr lang="en-US" sz="28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8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 </a:t>
            </a:r>
            <a:r>
              <a:rPr lang="en-US" sz="28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Ogos</a:t>
            </a:r>
            <a:r>
              <a:rPr lang="en-US" sz="28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2021M</a:t>
            </a:r>
          </a:p>
          <a:p>
            <a:pPr algn="ctr" fontAlgn="auto">
              <a:spcBef>
                <a:spcPts val="0"/>
              </a:spcBef>
              <a:spcAft>
                <a:spcPts val="0"/>
              </a:spcAft>
              <a:defRPr/>
            </a:pPr>
            <a:r>
              <a:rPr lang="en-US" sz="2800" b="1" dirty="0" smtClean="0">
                <a:ln>
                  <a:solidFill>
                    <a:sysClr val="windowText" lastClr="000000"/>
                  </a:solidFill>
                </a:ln>
                <a:solidFill>
                  <a:srgbClr val="0070C0"/>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rgbClr val="0070C0"/>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2151" y="253302"/>
            <a:ext cx="1212441" cy="132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56256" y="1768970"/>
            <a:ext cx="8001000" cy="1200329"/>
          </a:xfrm>
          <a:prstGeom prst="rect">
            <a:avLst/>
          </a:prstGeom>
          <a:solidFill>
            <a:srgbClr val="FFC000">
              <a:alpha val="53000"/>
            </a:srgbClr>
          </a:solidFill>
        </p:spPr>
        <p:txBody>
          <a:bodyPr wrap="square" lIns="91440" tIns="45720" rIns="91440" bIns="45720">
            <a:spAutoFit/>
          </a:bodyPr>
          <a:lstStyle/>
          <a:p>
            <a:pPr algn="ctr"/>
            <a:r>
              <a:rPr lang="en-US" sz="40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40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t>
            </a:r>
            <a:r>
              <a:rPr lang="en-US" sz="4000" b="1" dirty="0" smtClean="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al </a:t>
            </a:r>
            <a:r>
              <a:rPr lang="en-US" sz="40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a:t>
            </a:r>
            <a:r>
              <a:rPr lang="en-US" sz="4000" b="1" dirty="0" err="1" smtClean="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hwal</a:t>
            </a:r>
            <a:r>
              <a:rPr lang="en-US" sz="4000" b="1" dirty="0" smtClean="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a:p>
            <a:pPr algn="ctr"/>
            <a:r>
              <a:rPr lang="en-US" sz="1600" dirty="0">
                <a:latin typeface="Arial Black" panose="020B0A04020102020204" pitchFamily="34" charset="0"/>
                <a:cs typeface="Arial" pitchFamily="34" charset="0"/>
              </a:rPr>
              <a:t>KHUTBAH MULTIMEDIA</a:t>
            </a:r>
          </a:p>
          <a:p>
            <a:pPr algn="ctr"/>
            <a:r>
              <a:rPr lang="ms-MY" sz="1600" b="1" dirty="0">
                <a:latin typeface="Arial Black" panose="020B0A04020102020204" pitchFamily="34" charset="0"/>
                <a:cs typeface="Arial" pitchFamily="34" charset="0"/>
              </a:rPr>
              <a:t>Siri: </a:t>
            </a:r>
            <a:r>
              <a:rPr lang="ms-MY" sz="1600" b="1" dirty="0" smtClean="0">
                <a:latin typeface="Arial Black" panose="020B0A04020102020204" pitchFamily="34" charset="0"/>
                <a:cs typeface="Arial" pitchFamily="34" charset="0"/>
              </a:rPr>
              <a:t>32 </a:t>
            </a:r>
            <a:r>
              <a:rPr lang="ms-MY" sz="1600" b="1" dirty="0">
                <a:latin typeface="Arial Black" panose="020B0A04020102020204" pitchFamily="34" charset="0"/>
                <a:cs typeface="Arial" pitchFamily="34" charset="0"/>
              </a:rPr>
              <a:t>/</a:t>
            </a:r>
            <a:r>
              <a:rPr lang="ms-MY" sz="1600" b="1" dirty="0" smtClean="0">
                <a:latin typeface="Arial Black" panose="020B0A04020102020204" pitchFamily="34" charset="0"/>
                <a:cs typeface="Arial" pitchFamily="34" charset="0"/>
              </a:rPr>
              <a:t>2021</a:t>
            </a:r>
            <a:endParaRPr lang="en-US" sz="1600" dirty="0">
              <a:latin typeface="Arial Black" panose="020B0A04020102020204" pitchFamily="34" charset="0"/>
              <a:cs typeface="Arial" pitchFamily="34" charset="0"/>
            </a:endParaRPr>
          </a:p>
        </p:txBody>
      </p:sp>
    </p:spTree>
    <p:extLst>
      <p:ext uri="{BB962C8B-B14F-4D97-AF65-F5344CB8AC3E}">
        <p14:creationId xmlns:p14="http://schemas.microsoft.com/office/powerpoint/2010/main" val="1578927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4855"/>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333500" y="6172200"/>
            <a:ext cx="6629400" cy="584775"/>
          </a:xfrm>
          <a:prstGeom prst="rect">
            <a:avLst/>
          </a:prstGeom>
          <a:solidFill>
            <a:schemeClr val="tx1">
              <a:alpha val="52000"/>
            </a:schemeClr>
          </a:solidFill>
        </p:spPr>
        <p:txBody>
          <a:bodyPr wrap="square">
            <a:spAutoFit/>
          </a:bodyPr>
          <a:lstStyle/>
          <a:p>
            <a:pPr algn="ctr" fontAlgn="auto">
              <a:spcBef>
                <a:spcPts val="0"/>
              </a:spcBef>
              <a:spcAft>
                <a:spcPts val="0"/>
              </a:spcAft>
              <a:defRPr/>
            </a:pPr>
            <a:r>
              <a:rPr lang="en-US" sz="3200" b="1" i="1" dirty="0">
                <a:ln>
                  <a:solidFill>
                    <a:sysClr val="windowText" lastClr="000000"/>
                  </a:solidFill>
                </a:ln>
                <a:solidFill>
                  <a:schemeClr val="bg1"/>
                </a:solidFill>
                <a:latin typeface="Baskerville Old Face" pitchFamily="18" charset="0"/>
              </a:rPr>
              <a:t> (</a:t>
            </a:r>
            <a:r>
              <a:rPr lang="en-US" sz="3200" b="1" i="1" dirty="0" err="1">
                <a:ln>
                  <a:solidFill>
                    <a:sysClr val="windowText" lastClr="000000"/>
                  </a:solidFill>
                </a:ln>
                <a:solidFill>
                  <a:schemeClr val="bg1"/>
                </a:solidFill>
                <a:latin typeface="Baskerville Old Face" pitchFamily="18" charset="0"/>
              </a:rPr>
              <a:t>Hadis</a:t>
            </a:r>
            <a:r>
              <a:rPr lang="en-US" sz="3200" b="1" i="1" dirty="0">
                <a:ln>
                  <a:solidFill>
                    <a:sysClr val="windowText" lastClr="000000"/>
                  </a:solidFill>
                </a:ln>
                <a:solidFill>
                  <a:schemeClr val="bg1"/>
                </a:solidFill>
                <a:latin typeface="Baskerville Old Face" pitchFamily="18" charset="0"/>
              </a:rPr>
              <a:t> </a:t>
            </a:r>
            <a:r>
              <a:rPr lang="en-US" sz="3200" b="1" i="1" dirty="0" err="1">
                <a:ln>
                  <a:solidFill>
                    <a:sysClr val="windowText" lastClr="000000"/>
                  </a:solidFill>
                </a:ln>
                <a:solidFill>
                  <a:schemeClr val="bg1"/>
                </a:solidFill>
                <a:latin typeface="Baskerville Old Face" pitchFamily="18" charset="0"/>
              </a:rPr>
              <a:t>riwayat</a:t>
            </a:r>
            <a:r>
              <a:rPr lang="en-US" sz="3200" b="1" i="1" dirty="0">
                <a:ln>
                  <a:solidFill>
                    <a:sysClr val="windowText" lastClr="000000"/>
                  </a:solidFill>
                </a:ln>
                <a:solidFill>
                  <a:schemeClr val="bg1"/>
                </a:solidFill>
                <a:latin typeface="Baskerville Old Face" pitchFamily="18" charset="0"/>
              </a:rPr>
              <a:t> </a:t>
            </a:r>
            <a:r>
              <a:rPr lang="en-US" sz="3200" b="1" i="1" dirty="0" smtClean="0">
                <a:ln>
                  <a:solidFill>
                    <a:sysClr val="windowText" lastClr="000000"/>
                  </a:solidFill>
                </a:ln>
                <a:solidFill>
                  <a:schemeClr val="bg1"/>
                </a:solidFill>
                <a:latin typeface="Baskerville Old Face" pitchFamily="18" charset="0"/>
              </a:rPr>
              <a:t>at-</a:t>
            </a:r>
            <a:r>
              <a:rPr lang="en-US" sz="3200" b="1" i="1" dirty="0" err="1" smtClean="0">
                <a:ln>
                  <a:solidFill>
                    <a:sysClr val="windowText" lastClr="000000"/>
                  </a:solidFill>
                </a:ln>
                <a:solidFill>
                  <a:schemeClr val="bg1"/>
                </a:solidFill>
                <a:latin typeface="Baskerville Old Face" pitchFamily="18" charset="0"/>
              </a:rPr>
              <a:t>Tirmizi</a:t>
            </a:r>
            <a:r>
              <a:rPr lang="en-US" sz="3200" b="1" i="1" dirty="0" smtClean="0">
                <a:ln>
                  <a:solidFill>
                    <a:sysClr val="windowText" lastClr="000000"/>
                  </a:solidFill>
                </a:ln>
                <a:solidFill>
                  <a:schemeClr val="bg1"/>
                </a:solidFill>
                <a:latin typeface="Baskerville Old Face" pitchFamily="18" charset="0"/>
              </a:rPr>
              <a:t>)</a:t>
            </a:r>
            <a:endParaRPr lang="en-US" sz="3200" b="1" i="1" dirty="0">
              <a:ln>
                <a:solidFill>
                  <a:sysClr val="windowText" lastClr="000000"/>
                </a:solidFill>
              </a:ln>
              <a:solidFill>
                <a:schemeClr val="bg1"/>
              </a:solidFill>
              <a:effectLst/>
              <a:latin typeface="Baskerville Old Face" pitchFamily="18" charset="0"/>
            </a:endParaRPr>
          </a:p>
        </p:txBody>
      </p:sp>
      <p:sp>
        <p:nvSpPr>
          <p:cNvPr id="5" name="Rectangle 4"/>
          <p:cNvSpPr/>
          <p:nvPr/>
        </p:nvSpPr>
        <p:spPr>
          <a:xfrm>
            <a:off x="228600" y="3949005"/>
            <a:ext cx="8839200" cy="1815882"/>
          </a:xfrm>
          <a:prstGeom prst="rect">
            <a:avLst/>
          </a:prstGeom>
          <a:gradFill flip="none" rotWithShape="1">
            <a:gsLst>
              <a:gs pos="91240">
                <a:srgbClr val="EEE5F6">
                  <a:alpha val="83000"/>
                </a:srgbClr>
              </a:gs>
              <a:gs pos="54000">
                <a:srgbClr val="5E9EFF">
                  <a:alpha val="62000"/>
                </a:srgbClr>
              </a:gs>
              <a:gs pos="39999">
                <a:srgbClr val="85C2FF">
                  <a:alpha val="71000"/>
                </a:srgbClr>
              </a:gs>
              <a:gs pos="70000">
                <a:srgbClr val="C4D6EB">
                  <a:alpha val="81000"/>
                </a:srgbClr>
              </a:gs>
              <a:gs pos="100000">
                <a:srgbClr val="FFEBFA">
                  <a:alpha val="60000"/>
                </a:srgbClr>
              </a:gs>
            </a:gsLst>
            <a:lin ang="5400000" scaled="0"/>
            <a:tileRect t="-100000" r="-100000"/>
          </a:gradFill>
        </p:spPr>
        <p:txBody>
          <a:bodyPr wrap="square">
            <a:spAutoFit/>
          </a:bodyPr>
          <a:lstStyle/>
          <a:p>
            <a:pPr algn="ctr"/>
            <a:r>
              <a:rPr lang="ms-MY" sz="2800" b="1" i="1" dirty="0"/>
              <a:t>Maksudnya: Barangsiapa yang mencari-cari aib (atau kelemahan) saudaranya yang Muslim, nescaya Allah akan membuka aibnya walaupun dia berada di dalam rumahnya.” </a:t>
            </a:r>
            <a:endParaRPr lang="en-MY" sz="2800" b="1" dirty="0"/>
          </a:p>
        </p:txBody>
      </p:sp>
      <p:sp>
        <p:nvSpPr>
          <p:cNvPr id="6" name="Rectangle 5"/>
          <p:cNvSpPr/>
          <p:nvPr/>
        </p:nvSpPr>
        <p:spPr>
          <a:xfrm>
            <a:off x="0" y="1828800"/>
            <a:ext cx="9144000" cy="1569660"/>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مَنْ تَتَبَّعَ عَوْرَةَ أَخِيهِ المُسْلِمِ تَتَبَّعَ اللَّهُ عَوْرَتَهُ،</a:t>
            </a:r>
          </a:p>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وَمَنْ تَتَبَّعَ اللَّهُ عَوْرَتَهُ يَفْضَحْهُ وَلَوْ فِي جَوْفِ رَحْلِهِ</a:t>
            </a:r>
          </a:p>
        </p:txBody>
      </p:sp>
    </p:spTree>
    <p:extLst>
      <p:ext uri="{BB962C8B-B14F-4D97-AF65-F5344CB8AC3E}">
        <p14:creationId xmlns:p14="http://schemas.microsoft.com/office/powerpoint/2010/main" val="2534688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33893" y="4563161"/>
            <a:ext cx="8076707" cy="1938992"/>
          </a:xfrm>
          <a:prstGeom prst="rect">
            <a:avLst/>
          </a:prstGeom>
          <a:solidFill>
            <a:schemeClr val="tx1">
              <a:alpha val="52000"/>
            </a:schemeClr>
          </a:solidFill>
        </p:spPr>
        <p:txBody>
          <a:bodyPr wrap="square">
            <a:spAutoFit/>
          </a:bodyPr>
          <a:lstStyle/>
          <a:p>
            <a:pPr fontAlgn="auto">
              <a:spcBef>
                <a:spcPts val="0"/>
              </a:spcBef>
              <a:spcAft>
                <a:spcPts val="0"/>
              </a:spcAft>
              <a:defRPr/>
            </a:pPr>
            <a:r>
              <a:rPr lang="en-US" sz="3000" b="1" i="1" dirty="0" err="1">
                <a:ln>
                  <a:solidFill>
                    <a:sysClr val="windowText" lastClr="000000"/>
                  </a:solidFill>
                </a:ln>
                <a:solidFill>
                  <a:schemeClr val="accent5">
                    <a:lumMod val="40000"/>
                    <a:lumOff val="60000"/>
                  </a:schemeClr>
                </a:solidFill>
                <a:latin typeface="Arial Black" panose="020B0A04020102020204" pitchFamily="34" charset="0"/>
              </a:rPr>
              <a:t>Kecanggihan</a:t>
            </a:r>
            <a:r>
              <a:rPr lang="en-US" sz="3000" b="1" i="1" dirty="0">
                <a:ln>
                  <a:solidFill>
                    <a:sysClr val="windowText" lastClr="000000"/>
                  </a:solidFill>
                </a:ln>
                <a:solidFill>
                  <a:schemeClr val="accent5">
                    <a:lumMod val="40000"/>
                    <a:lumOff val="60000"/>
                  </a:schemeClr>
                </a:solidFill>
                <a:latin typeface="Arial Black" panose="020B0A04020102020204" pitchFamily="34" charset="0"/>
              </a:rPr>
              <a:t> </a:t>
            </a:r>
            <a:r>
              <a:rPr lang="en-US" sz="3000" b="1" i="1" dirty="0" err="1" smtClean="0">
                <a:ln>
                  <a:solidFill>
                    <a:sysClr val="windowText" lastClr="000000"/>
                  </a:solidFill>
                </a:ln>
                <a:solidFill>
                  <a:schemeClr val="accent5">
                    <a:lumMod val="40000"/>
                    <a:lumOff val="60000"/>
                  </a:schemeClr>
                </a:solidFill>
                <a:latin typeface="Arial Black" panose="020B0A04020102020204" pitchFamily="34" charset="0"/>
              </a:rPr>
              <a:t>teknologi</a:t>
            </a:r>
            <a:r>
              <a:rPr lang="en-US" sz="3000" b="1" i="1" dirty="0">
                <a:ln>
                  <a:solidFill>
                    <a:sysClr val="windowText" lastClr="000000"/>
                  </a:solidFill>
                </a:ln>
                <a:solidFill>
                  <a:schemeClr val="accent5">
                    <a:lumMod val="40000"/>
                    <a:lumOff val="60000"/>
                  </a:schemeClr>
                </a:solidFill>
                <a:latin typeface="Arial Black" panose="020B0A04020102020204" pitchFamily="34" charset="0"/>
              </a:rPr>
              <a:t> </a:t>
            </a:r>
            <a:r>
              <a:rPr lang="en-US" sz="3000" b="1" i="1" dirty="0" err="1" smtClean="0">
                <a:ln>
                  <a:solidFill>
                    <a:sysClr val="windowText" lastClr="000000"/>
                  </a:solidFill>
                </a:ln>
                <a:solidFill>
                  <a:schemeClr val="accent5">
                    <a:lumMod val="40000"/>
                    <a:lumOff val="60000"/>
                  </a:schemeClr>
                </a:solidFill>
                <a:latin typeface="Arial Black" panose="020B0A04020102020204" pitchFamily="34" charset="0"/>
              </a:rPr>
              <a:t>m</a:t>
            </a:r>
            <a:r>
              <a:rPr lang="en-US" sz="3000" b="1" i="1" dirty="0" err="1" smtClean="0">
                <a:ln>
                  <a:solidFill>
                    <a:sysClr val="windowText" lastClr="000000"/>
                  </a:solidFill>
                </a:ln>
                <a:solidFill>
                  <a:schemeClr val="accent5">
                    <a:lumMod val="40000"/>
                    <a:lumOff val="60000"/>
                  </a:schemeClr>
                </a:solidFill>
                <a:latin typeface="Arial Black" panose="020B0A04020102020204" pitchFamily="34" charset="0"/>
              </a:rPr>
              <a:t>embolehkan</a:t>
            </a:r>
            <a:r>
              <a:rPr lang="en-US" sz="3000" b="1" i="1" dirty="0" smtClean="0">
                <a:ln>
                  <a:solidFill>
                    <a:sysClr val="windowText" lastClr="000000"/>
                  </a:solidFill>
                </a:ln>
                <a:solidFill>
                  <a:schemeClr val="accent5">
                    <a:lumMod val="40000"/>
                    <a:lumOff val="60000"/>
                  </a:schemeClr>
                </a:solidFill>
                <a:latin typeface="Arial Black" panose="020B0A04020102020204" pitchFamily="34" charset="0"/>
              </a:rPr>
              <a:t> </a:t>
            </a:r>
            <a:r>
              <a:rPr lang="en-US" sz="3000" b="1" i="1" dirty="0" err="1" smtClean="0">
                <a:ln>
                  <a:solidFill>
                    <a:sysClr val="windowText" lastClr="000000"/>
                  </a:solidFill>
                </a:ln>
                <a:solidFill>
                  <a:schemeClr val="accent5">
                    <a:lumMod val="40000"/>
                    <a:lumOff val="60000"/>
                  </a:schemeClr>
                </a:solidFill>
                <a:latin typeface="Arial Black" panose="020B0A04020102020204" pitchFamily="34" charset="0"/>
              </a:rPr>
              <a:t>sebaran</a:t>
            </a:r>
            <a:r>
              <a:rPr lang="en-US" sz="3000" b="1" i="1" dirty="0">
                <a:ln>
                  <a:solidFill>
                    <a:sysClr val="windowText" lastClr="000000"/>
                  </a:solidFill>
                </a:ln>
                <a:solidFill>
                  <a:schemeClr val="accent5">
                    <a:lumMod val="40000"/>
                    <a:lumOff val="60000"/>
                  </a:schemeClr>
                </a:solidFill>
                <a:latin typeface="Arial Black" panose="020B0A04020102020204" pitchFamily="34" charset="0"/>
              </a:rPr>
              <a:t> </a:t>
            </a:r>
            <a:r>
              <a:rPr lang="en-US" sz="3000" b="1" i="1" dirty="0" err="1" smtClean="0">
                <a:ln>
                  <a:solidFill>
                    <a:sysClr val="windowText" lastClr="000000"/>
                  </a:solidFill>
                </a:ln>
                <a:solidFill>
                  <a:schemeClr val="accent5">
                    <a:lumMod val="40000"/>
                    <a:lumOff val="60000"/>
                  </a:schemeClr>
                </a:solidFill>
                <a:latin typeface="Arial Black" panose="020B0A04020102020204" pitchFamily="34" charset="0"/>
              </a:rPr>
              <a:t>dengan</a:t>
            </a:r>
            <a:r>
              <a:rPr lang="en-US" sz="3000" b="1" i="1" dirty="0" smtClean="0">
                <a:ln>
                  <a:solidFill>
                    <a:sysClr val="windowText" lastClr="000000"/>
                  </a:solidFill>
                </a:ln>
                <a:solidFill>
                  <a:schemeClr val="accent5">
                    <a:lumMod val="40000"/>
                    <a:lumOff val="60000"/>
                  </a:schemeClr>
                </a:solidFill>
                <a:latin typeface="Arial Black" panose="020B0A04020102020204" pitchFamily="34" charset="0"/>
              </a:rPr>
              <a:t> </a:t>
            </a:r>
            <a:r>
              <a:rPr lang="en-US" sz="3000" b="1" i="1" dirty="0" err="1" smtClean="0">
                <a:ln>
                  <a:solidFill>
                    <a:sysClr val="windowText" lastClr="000000"/>
                  </a:solidFill>
                </a:ln>
                <a:solidFill>
                  <a:schemeClr val="accent5">
                    <a:lumMod val="40000"/>
                    <a:lumOff val="60000"/>
                  </a:schemeClr>
                </a:solidFill>
                <a:latin typeface="Arial Black" panose="020B0A04020102020204" pitchFamily="34" charset="0"/>
              </a:rPr>
              <a:t>pantas</a:t>
            </a:r>
            <a:endParaRPr lang="en-US" sz="3000" b="1" i="1" dirty="0" smtClean="0">
              <a:ln>
                <a:solidFill>
                  <a:sysClr val="windowText" lastClr="000000"/>
                </a:solidFill>
              </a:ln>
              <a:solidFill>
                <a:schemeClr val="accent5">
                  <a:lumMod val="40000"/>
                  <a:lumOff val="60000"/>
                </a:schemeClr>
              </a:solidFill>
              <a:latin typeface="Arial Black" panose="020B0A04020102020204" pitchFamily="34" charset="0"/>
            </a:endParaRPr>
          </a:p>
          <a:p>
            <a:pPr fontAlgn="auto">
              <a:spcBef>
                <a:spcPts val="0"/>
              </a:spcBef>
              <a:spcAft>
                <a:spcPts val="0"/>
              </a:spcAft>
              <a:defRPr/>
            </a:pPr>
            <a:endParaRPr lang="en-US" sz="3000" b="1" i="1" dirty="0" smtClean="0">
              <a:ln>
                <a:solidFill>
                  <a:sysClr val="windowText" lastClr="000000"/>
                </a:solidFill>
              </a:ln>
              <a:solidFill>
                <a:schemeClr val="accent5">
                  <a:lumMod val="40000"/>
                  <a:lumOff val="60000"/>
                </a:schemeClr>
              </a:solidFill>
              <a:latin typeface="Arial Black" panose="020B0A04020102020204" pitchFamily="34" charset="0"/>
            </a:endParaRPr>
          </a:p>
          <a:p>
            <a:pPr fontAlgn="auto">
              <a:spcBef>
                <a:spcPts val="0"/>
              </a:spcBef>
              <a:spcAft>
                <a:spcPts val="0"/>
              </a:spcAft>
              <a:defRPr/>
            </a:pPr>
            <a:r>
              <a:rPr lang="en-US" sz="3000" b="1" i="1" dirty="0" err="1" smtClean="0">
                <a:ln>
                  <a:solidFill>
                    <a:sysClr val="windowText" lastClr="000000"/>
                  </a:solidFill>
                </a:ln>
                <a:solidFill>
                  <a:schemeClr val="accent5">
                    <a:lumMod val="40000"/>
                    <a:lumOff val="60000"/>
                  </a:schemeClr>
                </a:solidFill>
                <a:latin typeface="Arial Black" panose="020B0A04020102020204" pitchFamily="34" charset="0"/>
              </a:rPr>
              <a:t>Hilang</a:t>
            </a:r>
            <a:r>
              <a:rPr lang="en-US" sz="3000" b="1" i="1" dirty="0" smtClean="0">
                <a:ln>
                  <a:solidFill>
                    <a:sysClr val="windowText" lastClr="000000"/>
                  </a:solidFill>
                </a:ln>
                <a:solidFill>
                  <a:schemeClr val="accent5">
                    <a:lumMod val="40000"/>
                    <a:lumOff val="60000"/>
                  </a:schemeClr>
                </a:solidFill>
                <a:latin typeface="Arial Black" panose="020B0A04020102020204" pitchFamily="34" charset="0"/>
              </a:rPr>
              <a:t> </a:t>
            </a:r>
            <a:r>
              <a:rPr lang="en-US" sz="3000" b="1" i="1" dirty="0">
                <a:ln>
                  <a:solidFill>
                    <a:sysClr val="windowText" lastClr="000000"/>
                  </a:solidFill>
                </a:ln>
                <a:solidFill>
                  <a:schemeClr val="accent5">
                    <a:lumMod val="40000"/>
                    <a:lumOff val="60000"/>
                  </a:schemeClr>
                </a:solidFill>
                <a:latin typeface="Arial Black" panose="020B0A04020102020204" pitchFamily="34" charset="0"/>
              </a:rPr>
              <a:t>rasa </a:t>
            </a:r>
            <a:r>
              <a:rPr lang="en-US" sz="3000" b="1" i="1" dirty="0" err="1">
                <a:ln>
                  <a:solidFill>
                    <a:sysClr val="windowText" lastClr="000000"/>
                  </a:solidFill>
                </a:ln>
                <a:solidFill>
                  <a:schemeClr val="accent5">
                    <a:lumMod val="40000"/>
                    <a:lumOff val="60000"/>
                  </a:schemeClr>
                </a:solidFill>
                <a:latin typeface="Arial Black" panose="020B0A04020102020204" pitchFamily="34" charset="0"/>
              </a:rPr>
              <a:t>bersalah</a:t>
            </a:r>
            <a:r>
              <a:rPr lang="en-US" sz="3000" b="1" i="1" dirty="0">
                <a:ln>
                  <a:solidFill>
                    <a:sysClr val="windowText" lastClr="000000"/>
                  </a:solidFill>
                </a:ln>
                <a:solidFill>
                  <a:schemeClr val="accent5">
                    <a:lumMod val="40000"/>
                    <a:lumOff val="60000"/>
                  </a:schemeClr>
                </a:solidFill>
                <a:latin typeface="Arial Black" panose="020B0A04020102020204" pitchFamily="34" charset="0"/>
              </a:rPr>
              <a:t> </a:t>
            </a:r>
            <a:r>
              <a:rPr lang="en-US" sz="3000" b="1" i="1" dirty="0" err="1">
                <a:ln>
                  <a:solidFill>
                    <a:sysClr val="windowText" lastClr="000000"/>
                  </a:solidFill>
                </a:ln>
                <a:solidFill>
                  <a:schemeClr val="accent5">
                    <a:lumMod val="40000"/>
                    <a:lumOff val="60000"/>
                  </a:schemeClr>
                </a:solidFill>
                <a:latin typeface="Arial Black" panose="020B0A04020102020204" pitchFamily="34" charset="0"/>
              </a:rPr>
              <a:t>atau</a:t>
            </a:r>
            <a:r>
              <a:rPr lang="en-US" sz="3000" b="1" i="1" dirty="0">
                <a:ln>
                  <a:solidFill>
                    <a:sysClr val="windowText" lastClr="000000"/>
                  </a:solidFill>
                </a:ln>
                <a:solidFill>
                  <a:schemeClr val="accent5">
                    <a:lumMod val="40000"/>
                    <a:lumOff val="60000"/>
                  </a:schemeClr>
                </a:solidFill>
                <a:latin typeface="Arial Black" panose="020B0A04020102020204" pitchFamily="34" charset="0"/>
              </a:rPr>
              <a:t> </a:t>
            </a:r>
            <a:r>
              <a:rPr lang="en-US" sz="3000" b="1" i="1" dirty="0" err="1" smtClean="0">
                <a:ln>
                  <a:solidFill>
                    <a:sysClr val="windowText" lastClr="000000"/>
                  </a:solidFill>
                </a:ln>
                <a:solidFill>
                  <a:schemeClr val="accent5">
                    <a:lumMod val="40000"/>
                    <a:lumOff val="60000"/>
                  </a:schemeClr>
                </a:solidFill>
                <a:latin typeface="Arial Black" panose="020B0A04020102020204" pitchFamily="34" charset="0"/>
              </a:rPr>
              <a:t>malu</a:t>
            </a:r>
            <a:endParaRPr lang="en-US" sz="3000" b="1" i="1" dirty="0" smtClean="0">
              <a:ln>
                <a:solidFill>
                  <a:sysClr val="windowText" lastClr="000000"/>
                </a:solidFill>
              </a:ln>
              <a:solidFill>
                <a:schemeClr val="accent5">
                  <a:lumMod val="40000"/>
                  <a:lumOff val="60000"/>
                </a:schemeClr>
              </a:solidFill>
              <a:latin typeface="Arial Black" panose="020B0A04020102020204" pitchFamily="34" charset="0"/>
            </a:endParaRPr>
          </a:p>
        </p:txBody>
      </p:sp>
      <p:sp>
        <p:nvSpPr>
          <p:cNvPr id="6" name="Rectangle 5"/>
          <p:cNvSpPr/>
          <p:nvPr/>
        </p:nvSpPr>
        <p:spPr>
          <a:xfrm>
            <a:off x="533893" y="1282005"/>
            <a:ext cx="8001001" cy="1569660"/>
          </a:xfrm>
          <a:prstGeom prst="rect">
            <a:avLst/>
          </a:prstGeom>
          <a:solidFill>
            <a:schemeClr val="bg2">
              <a:lumMod val="50000"/>
              <a:alpha val="68000"/>
            </a:schemeClr>
          </a:solidFill>
        </p:spPr>
        <p:txBody>
          <a:bodyPr wrap="square">
            <a:spAutoFit/>
          </a:bodyPr>
          <a:lstStyle/>
          <a:p>
            <a:pPr algn="ctr" rtl="1"/>
            <a:r>
              <a:rPr lang="en-US" sz="3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Fenomena</a:t>
            </a:r>
            <a:r>
              <a:rPr lang="en-US" sz="3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membuka</a:t>
            </a:r>
            <a:r>
              <a:rPr lang="en-US"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keaiban</a:t>
            </a:r>
            <a:r>
              <a:rPr lang="en-US"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secara</a:t>
            </a:r>
            <a:r>
              <a:rPr lang="en-US"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terang-terangan</a:t>
            </a:r>
            <a:r>
              <a:rPr lang="en-US"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sudah</a:t>
            </a:r>
            <a:r>
              <a:rPr lang="en-US"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menjadi</a:t>
            </a:r>
            <a:r>
              <a:rPr lang="en-US"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barah</a:t>
            </a:r>
            <a:r>
              <a:rPr lang="en-US"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dalam</a:t>
            </a:r>
            <a:r>
              <a:rPr lang="en-US" sz="3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masyarakat</a:t>
            </a:r>
            <a:endParaRPr lang="en-US"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2" name="Oval 1"/>
          <p:cNvSpPr/>
          <p:nvPr/>
        </p:nvSpPr>
        <p:spPr>
          <a:xfrm>
            <a:off x="533893" y="3752670"/>
            <a:ext cx="2895600" cy="810491"/>
          </a:xfrm>
          <a:prstGeom prst="ellipse">
            <a:avLst/>
          </a:prstGeom>
          <a:solidFill>
            <a:schemeClr val="accent2">
              <a:lumMod val="20000"/>
              <a:lumOff val="80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PUNCA</a:t>
            </a:r>
            <a:endParaRPr lang="en-US" sz="3200" dirty="0"/>
          </a:p>
        </p:txBody>
      </p:sp>
      <p:sp>
        <p:nvSpPr>
          <p:cNvPr id="7" name="Oval 6"/>
          <p:cNvSpPr/>
          <p:nvPr/>
        </p:nvSpPr>
        <p:spPr>
          <a:xfrm>
            <a:off x="381000" y="381000"/>
            <a:ext cx="5143501" cy="901005"/>
          </a:xfrm>
          <a:prstGeom prst="ellipse">
            <a:avLst/>
          </a:prstGeom>
          <a:solidFill>
            <a:schemeClr val="accent2">
              <a:lumMod val="20000"/>
              <a:lumOff val="80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Realiti</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54448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563243" y="320588"/>
            <a:ext cx="8153894" cy="901005"/>
          </a:xfrm>
          <a:prstGeom prst="ellipse">
            <a:avLst/>
          </a:prstGeom>
          <a:solidFill>
            <a:schemeClr val="accent2">
              <a:lumMod val="20000"/>
              <a:lumOff val="80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Salah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guna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media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sosial</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8" name="Rectangle 7"/>
          <p:cNvSpPr/>
          <p:nvPr/>
        </p:nvSpPr>
        <p:spPr>
          <a:xfrm>
            <a:off x="477484" y="1336571"/>
            <a:ext cx="8313224" cy="1384995"/>
          </a:xfrm>
          <a:prstGeom prst="rect">
            <a:avLst/>
          </a:prstGeom>
          <a:solidFill>
            <a:schemeClr val="tx1">
              <a:alpha val="52000"/>
            </a:schemeClr>
          </a:solidFill>
        </p:spPr>
        <p:txBody>
          <a:bodyPr wrap="square">
            <a:spAutoFit/>
          </a:bodyPr>
          <a:lstStyle/>
          <a:p>
            <a:pPr algn="ctr" fontAlgn="auto">
              <a:spcBef>
                <a:spcPts val="0"/>
              </a:spcBef>
              <a:spcAft>
                <a:spcPts val="0"/>
              </a:spcAft>
              <a:defRPr/>
            </a:pPr>
            <a:r>
              <a:rPr lang="en-US" sz="2800" b="1" dirty="0" err="1" smtClean="0">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Paparan</a:t>
            </a:r>
            <a:r>
              <a:rPr lang="en-US" sz="2800" b="1" dirty="0" smtClean="0">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 </a:t>
            </a:r>
            <a:r>
              <a:rPr lang="en-US" sz="2800" b="1" dirty="0" err="1" smtClean="0">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kisah</a:t>
            </a:r>
            <a:r>
              <a:rPr lang="en-US" sz="2800" b="1" dirty="0" smtClean="0">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 </a:t>
            </a:r>
            <a:r>
              <a:rPr lang="en-US" sz="2800" b="1" dirty="0" err="1">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rumah</a:t>
            </a:r>
            <a:r>
              <a:rPr lang="en-US" sz="2800" b="1" dirty="0">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 </a:t>
            </a:r>
            <a:r>
              <a:rPr lang="en-US" sz="2800" b="1" dirty="0" err="1">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tangga</a:t>
            </a:r>
            <a:r>
              <a:rPr lang="en-US" sz="2800" b="1" dirty="0">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 </a:t>
            </a:r>
            <a:r>
              <a:rPr lang="en-US" sz="2800" b="1" dirty="0" err="1">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suami</a:t>
            </a:r>
            <a:r>
              <a:rPr lang="en-US" sz="2800" b="1" dirty="0">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 </a:t>
            </a:r>
            <a:r>
              <a:rPr lang="en-US" sz="2800" b="1" dirty="0" err="1">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isteri</a:t>
            </a:r>
            <a:r>
              <a:rPr lang="en-US" sz="2800" b="1" dirty="0">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 yang </a:t>
            </a:r>
            <a:r>
              <a:rPr lang="en-US" sz="2800" b="1" dirty="0" err="1">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meluahkan</a:t>
            </a:r>
            <a:r>
              <a:rPr lang="en-US" sz="2800" b="1" dirty="0">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 </a:t>
            </a:r>
            <a:r>
              <a:rPr lang="en-US" sz="2800" b="1" dirty="0" err="1">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perasaan</a:t>
            </a:r>
            <a:r>
              <a:rPr lang="en-US" sz="2800" b="1" dirty="0">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 </a:t>
            </a:r>
            <a:r>
              <a:rPr lang="en-US" sz="2800" b="1" dirty="0" err="1">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tidak</a:t>
            </a:r>
            <a:r>
              <a:rPr lang="en-US" sz="2800" b="1" dirty="0">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 </a:t>
            </a:r>
            <a:r>
              <a:rPr lang="en-US" sz="2800" b="1" dirty="0" err="1">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puashati</a:t>
            </a:r>
            <a:r>
              <a:rPr lang="en-US" sz="2800" b="1" dirty="0">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 </a:t>
            </a:r>
            <a:r>
              <a:rPr lang="en-US" sz="2800" b="1" dirty="0" err="1">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rPr>
              <a:t>masing-masing</a:t>
            </a:r>
            <a:endParaRPr lang="en-US" sz="2800" b="1" dirty="0">
              <a:ln>
                <a:solidFill>
                  <a:sysClr val="windowText" lastClr="000000"/>
                </a:solidFill>
              </a:ln>
              <a:solidFill>
                <a:schemeClr val="accent3">
                  <a:lumMod val="40000"/>
                  <a:lumOff val="60000"/>
                </a:schemeClr>
              </a:solidFill>
              <a:latin typeface="Arial Black" panose="020B0A04020102020204" pitchFamily="34" charset="0"/>
              <a:cs typeface="Arial" panose="020B0604020202020204" pitchFamily="34" charset="0"/>
            </a:endParaRPr>
          </a:p>
        </p:txBody>
      </p:sp>
      <p:sp>
        <p:nvSpPr>
          <p:cNvPr id="9" name="Rectangle 8"/>
          <p:cNvSpPr/>
          <p:nvPr/>
        </p:nvSpPr>
        <p:spPr>
          <a:xfrm>
            <a:off x="534543" y="2759788"/>
            <a:ext cx="8182594" cy="1077218"/>
          </a:xfrm>
          <a:prstGeom prst="rect">
            <a:avLst/>
          </a:prstGeom>
          <a:solidFill>
            <a:schemeClr val="tx1">
              <a:alpha val="52000"/>
            </a:schemeClr>
          </a:solidFill>
        </p:spPr>
        <p:txBody>
          <a:bodyPr wrap="square">
            <a:spAutoFit/>
          </a:bodyPr>
          <a:lstStyle/>
          <a:p>
            <a:pPr algn="ctr" fontAlgn="auto">
              <a:spcBef>
                <a:spcPts val="0"/>
              </a:spcBef>
              <a:spcAft>
                <a:spcPts val="0"/>
              </a:spcAft>
              <a:defRPr/>
            </a:pPr>
            <a:r>
              <a:rPr lang="fi-FI" sz="3200" b="1" dirty="0">
                <a:ln>
                  <a:solidFill>
                    <a:sysClr val="windowText" lastClr="000000"/>
                  </a:solidFill>
                </a:ln>
                <a:solidFill>
                  <a:schemeClr val="accent4">
                    <a:lumMod val="40000"/>
                    <a:lumOff val="60000"/>
                  </a:schemeClr>
                </a:solidFill>
                <a:latin typeface="Arial" panose="020B0604020202020204" pitchFamily="34" charset="0"/>
                <a:cs typeface="Arial" panose="020B0604020202020204" pitchFamily="34" charset="0"/>
              </a:rPr>
              <a:t>M</a:t>
            </a:r>
            <a:r>
              <a:rPr lang="fi-FI" sz="3200" b="1" dirty="0" smtClean="0">
                <a:ln>
                  <a:solidFill>
                    <a:sysClr val="windowText" lastClr="000000"/>
                  </a:solidFill>
                </a:ln>
                <a:solidFill>
                  <a:schemeClr val="accent4">
                    <a:lumMod val="40000"/>
                    <a:lumOff val="60000"/>
                  </a:schemeClr>
                </a:solidFill>
                <a:latin typeface="Arial" panose="020B0604020202020204" pitchFamily="34" charset="0"/>
                <a:cs typeface="Arial" panose="020B0604020202020204" pitchFamily="34" charset="0"/>
              </a:rPr>
              <a:t>enviralkan </a:t>
            </a:r>
            <a:r>
              <a:rPr lang="fi-FI" sz="3200" b="1" dirty="0">
                <a:ln>
                  <a:solidFill>
                    <a:sysClr val="windowText" lastClr="000000"/>
                  </a:solidFill>
                </a:ln>
                <a:solidFill>
                  <a:schemeClr val="accent4">
                    <a:lumMod val="40000"/>
                    <a:lumOff val="60000"/>
                  </a:schemeClr>
                </a:solidFill>
                <a:latin typeface="Arial" panose="020B0604020202020204" pitchFamily="34" charset="0"/>
                <a:cs typeface="Arial" panose="020B0604020202020204" pitchFamily="34" charset="0"/>
              </a:rPr>
              <a:t>kisah keruntuhan rumah tangga orang lain</a:t>
            </a:r>
            <a:endParaRPr lang="en-US" sz="3200" b="1" dirty="0">
              <a:ln>
                <a:solidFill>
                  <a:sysClr val="windowText" lastClr="000000"/>
                </a:solidFill>
              </a:ln>
              <a:solidFill>
                <a:schemeClr val="accent4">
                  <a:lumMod val="40000"/>
                  <a:lumOff val="60000"/>
                </a:schemeClr>
              </a:solidFill>
              <a:latin typeface="Arial" panose="020B0604020202020204" pitchFamily="34" charset="0"/>
              <a:cs typeface="Arial" panose="020B0604020202020204" pitchFamily="34" charset="0"/>
            </a:endParaRPr>
          </a:p>
        </p:txBody>
      </p:sp>
      <p:sp>
        <p:nvSpPr>
          <p:cNvPr id="10" name="Rectangle 9"/>
          <p:cNvSpPr/>
          <p:nvPr/>
        </p:nvSpPr>
        <p:spPr>
          <a:xfrm>
            <a:off x="507221" y="3872641"/>
            <a:ext cx="8182594" cy="1077218"/>
          </a:xfrm>
          <a:prstGeom prst="rect">
            <a:avLst/>
          </a:prstGeom>
          <a:solidFill>
            <a:schemeClr val="tx1">
              <a:alpha val="52000"/>
            </a:schemeClr>
          </a:solidFill>
        </p:spPr>
        <p:txBody>
          <a:bodyPr wrap="square">
            <a:spAutoFit/>
          </a:bodyPr>
          <a:lstStyle/>
          <a:p>
            <a:pPr algn="ctr" fontAlgn="auto">
              <a:spcBef>
                <a:spcPts val="0"/>
              </a:spcBef>
              <a:spcAft>
                <a:spcPts val="0"/>
              </a:spcAft>
              <a:defRPr/>
            </a:pPr>
            <a:r>
              <a:rPr lang="fi-FI" sz="3200" b="1" dirty="0">
                <a:ln>
                  <a:solidFill>
                    <a:sysClr val="windowText" lastClr="000000"/>
                  </a:solidFill>
                </a:ln>
                <a:solidFill>
                  <a:schemeClr val="accent6">
                    <a:lumMod val="40000"/>
                    <a:lumOff val="60000"/>
                  </a:schemeClr>
                </a:solidFill>
                <a:latin typeface="Arial Black" panose="020B0A04020102020204" pitchFamily="34" charset="0"/>
              </a:rPr>
              <a:t>K</a:t>
            </a:r>
            <a:r>
              <a:rPr lang="fi-FI" sz="3200" b="1" dirty="0" smtClean="0">
                <a:ln>
                  <a:solidFill>
                    <a:sysClr val="windowText" lastClr="000000"/>
                  </a:solidFill>
                </a:ln>
                <a:solidFill>
                  <a:schemeClr val="accent6">
                    <a:lumMod val="40000"/>
                    <a:lumOff val="60000"/>
                  </a:schemeClr>
                </a:solidFill>
                <a:latin typeface="Arial Black" panose="020B0A04020102020204" pitchFamily="34" charset="0"/>
              </a:rPr>
              <a:t>awan </a:t>
            </a:r>
            <a:r>
              <a:rPr lang="fi-FI" sz="3200" b="1" dirty="0">
                <a:ln>
                  <a:solidFill>
                    <a:sysClr val="windowText" lastClr="000000"/>
                  </a:solidFill>
                </a:ln>
                <a:solidFill>
                  <a:schemeClr val="accent6">
                    <a:lumMod val="40000"/>
                    <a:lumOff val="60000"/>
                  </a:schemeClr>
                </a:solidFill>
                <a:latin typeface="Arial Black" panose="020B0A04020102020204" pitchFamily="34" charset="0"/>
              </a:rPr>
              <a:t>karib mengaibkan peribadi sahabatnya sendiri</a:t>
            </a:r>
            <a:endParaRPr lang="en-US" sz="3200" b="1" dirty="0">
              <a:ln>
                <a:solidFill>
                  <a:sysClr val="windowText" lastClr="000000"/>
                </a:solidFill>
              </a:ln>
              <a:solidFill>
                <a:schemeClr val="accent6">
                  <a:lumMod val="40000"/>
                  <a:lumOff val="60000"/>
                </a:schemeClr>
              </a:solidFill>
              <a:latin typeface="Arial Black" panose="020B0A04020102020204" pitchFamily="34" charset="0"/>
            </a:endParaRPr>
          </a:p>
        </p:txBody>
      </p:sp>
      <p:sp>
        <p:nvSpPr>
          <p:cNvPr id="11" name="Rectangle 10"/>
          <p:cNvSpPr/>
          <p:nvPr/>
        </p:nvSpPr>
        <p:spPr>
          <a:xfrm>
            <a:off x="534543" y="4988081"/>
            <a:ext cx="8182594" cy="954107"/>
          </a:xfrm>
          <a:prstGeom prst="rect">
            <a:avLst/>
          </a:prstGeom>
          <a:solidFill>
            <a:schemeClr val="tx1">
              <a:alpha val="52000"/>
            </a:schemeClr>
          </a:solidFill>
        </p:spPr>
        <p:txBody>
          <a:bodyPr wrap="square">
            <a:spAutoFit/>
          </a:bodyPr>
          <a:lstStyle/>
          <a:p>
            <a:pPr algn="ctr" fontAlgn="auto">
              <a:spcBef>
                <a:spcPts val="0"/>
              </a:spcBef>
              <a:spcAft>
                <a:spcPts val="0"/>
              </a:spcAft>
              <a:defRPr/>
            </a:pPr>
            <a:r>
              <a:rPr lang="fi-FI" sz="2800" b="1" dirty="0">
                <a:ln>
                  <a:solidFill>
                    <a:sysClr val="windowText" lastClr="000000"/>
                  </a:solidFill>
                </a:ln>
                <a:solidFill>
                  <a:schemeClr val="bg1">
                    <a:lumMod val="85000"/>
                  </a:schemeClr>
                </a:solidFill>
                <a:latin typeface="Arial Black" panose="020B0A04020102020204" pitchFamily="34" charset="0"/>
              </a:rPr>
              <a:t>M</a:t>
            </a:r>
            <a:r>
              <a:rPr lang="fi-FI" sz="2800" b="1" dirty="0" smtClean="0">
                <a:ln>
                  <a:solidFill>
                    <a:sysClr val="windowText" lastClr="000000"/>
                  </a:solidFill>
                </a:ln>
                <a:solidFill>
                  <a:schemeClr val="bg1">
                    <a:lumMod val="85000"/>
                  </a:schemeClr>
                </a:solidFill>
                <a:latin typeface="Arial Black" panose="020B0A04020102020204" pitchFamily="34" charset="0"/>
              </a:rPr>
              <a:t>enjatuhkan </a:t>
            </a:r>
            <a:r>
              <a:rPr lang="fi-FI" sz="2800" b="1" dirty="0">
                <a:ln>
                  <a:solidFill>
                    <a:sysClr val="windowText" lastClr="000000"/>
                  </a:solidFill>
                </a:ln>
                <a:solidFill>
                  <a:schemeClr val="bg1">
                    <a:lumMod val="85000"/>
                  </a:schemeClr>
                </a:solidFill>
                <a:latin typeface="Arial Black" panose="020B0A04020102020204" pitchFamily="34" charset="0"/>
              </a:rPr>
              <a:t>seseorang yang berjaya dengan komen-komen yang mengaibkan </a:t>
            </a:r>
            <a:endParaRPr lang="en-US" sz="2800" b="1" dirty="0">
              <a:ln>
                <a:solidFill>
                  <a:sysClr val="windowText" lastClr="000000"/>
                </a:solidFill>
              </a:ln>
              <a:solidFill>
                <a:schemeClr val="bg1">
                  <a:lumMod val="85000"/>
                </a:schemeClr>
              </a:solidFill>
              <a:latin typeface="Arial Black" panose="020B0A04020102020204" pitchFamily="34" charset="0"/>
            </a:endParaRPr>
          </a:p>
        </p:txBody>
      </p:sp>
      <p:sp>
        <p:nvSpPr>
          <p:cNvPr id="12" name="Rectangle 11"/>
          <p:cNvSpPr/>
          <p:nvPr/>
        </p:nvSpPr>
        <p:spPr>
          <a:xfrm>
            <a:off x="422564" y="6058830"/>
            <a:ext cx="8368144" cy="461665"/>
          </a:xfrm>
          <a:prstGeom prst="rect">
            <a:avLst/>
          </a:prstGeom>
          <a:noFill/>
        </p:spPr>
        <p:txBody>
          <a:bodyPr wrap="square">
            <a:spAutoFit/>
          </a:bodyPr>
          <a:lstStyle/>
          <a:p>
            <a:pPr algn="ctr" fontAlgn="auto">
              <a:spcBef>
                <a:spcPts val="0"/>
              </a:spcBef>
              <a:spcAft>
                <a:spcPts val="0"/>
              </a:spcAft>
              <a:defRPr/>
            </a:pPr>
            <a:r>
              <a:rPr lang="fi-FI" sz="2400" u="sng" dirty="0" smtClean="0">
                <a:ln>
                  <a:solidFill>
                    <a:sysClr val="windowText" lastClr="000000"/>
                  </a:solidFill>
                </a:ln>
                <a:solidFill>
                  <a:srgbClr val="C00000"/>
                </a:solidFill>
                <a:latin typeface="A25-SQUANOVA" pitchFamily="34" charset="0"/>
              </a:rPr>
              <a:t>Semua perkara ini adalah </a:t>
            </a:r>
            <a:r>
              <a:rPr lang="fi-FI" sz="2400" u="sng" dirty="0">
                <a:ln>
                  <a:solidFill>
                    <a:sysClr val="windowText" lastClr="000000"/>
                  </a:solidFill>
                </a:ln>
                <a:solidFill>
                  <a:srgbClr val="C00000"/>
                </a:solidFill>
                <a:latin typeface="A25-SQUANOVA" pitchFamily="34" charset="0"/>
              </a:rPr>
              <a:t>ditegah dan dilarang dalam Islam</a:t>
            </a:r>
            <a:endParaRPr lang="en-US" sz="2400" u="sng" dirty="0">
              <a:ln>
                <a:solidFill>
                  <a:sysClr val="windowText" lastClr="000000"/>
                </a:solidFill>
              </a:ln>
              <a:solidFill>
                <a:srgbClr val="C00000"/>
              </a:solidFill>
              <a:latin typeface="A25-SQUANOVA" pitchFamily="34" charset="0"/>
            </a:endParaRPr>
          </a:p>
        </p:txBody>
      </p:sp>
    </p:spTree>
    <p:extLst>
      <p:ext uri="{BB962C8B-B14F-4D97-AF65-F5344CB8AC3E}">
        <p14:creationId xmlns:p14="http://schemas.microsoft.com/office/powerpoint/2010/main" val="2560774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81000" y="685800"/>
            <a:ext cx="3657600" cy="2057400"/>
          </a:xfrm>
          <a:prstGeom prst="rect">
            <a:avLst/>
          </a:prstGeom>
          <a:solidFill>
            <a:srgbClr val="FFFF00">
              <a:alpha val="5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Arial Black" pitchFamily="34" charset="0"/>
              </a:rPr>
              <a:t>Hakikat</a:t>
            </a:r>
            <a:r>
              <a:rPr lang="en-US" sz="3200" b="1" dirty="0" smtClean="0">
                <a:solidFill>
                  <a:schemeClr val="tx1"/>
                </a:solidFill>
                <a:latin typeface="Arial Black" pitchFamily="34" charset="0"/>
              </a:rPr>
              <a:t> orang Islam </a:t>
            </a:r>
            <a:r>
              <a:rPr lang="en-US" sz="3200" b="1" dirty="0" err="1">
                <a:solidFill>
                  <a:schemeClr val="tx1"/>
                </a:solidFill>
                <a:latin typeface="Arial Black" pitchFamily="34" charset="0"/>
              </a:rPr>
              <a:t>yg</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suka</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menyebarkan</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keaiban</a:t>
            </a:r>
            <a:endParaRPr lang="en-US" sz="3200" b="1" dirty="0">
              <a:solidFill>
                <a:srgbClr val="FC10DA"/>
              </a:solidFill>
              <a:latin typeface="Arial Black" pitchFamily="34" charset="0"/>
            </a:endParaRPr>
          </a:p>
        </p:txBody>
      </p:sp>
      <p:sp>
        <p:nvSpPr>
          <p:cNvPr id="7" name="Right Arrow 6"/>
          <p:cNvSpPr/>
          <p:nvPr/>
        </p:nvSpPr>
        <p:spPr>
          <a:xfrm rot="3505027">
            <a:off x="3590850" y="3033699"/>
            <a:ext cx="1518223" cy="724658"/>
          </a:xfrm>
          <a:prstGeom prst="rightArrow">
            <a:avLst>
              <a:gd name="adj1" fmla="val 36075"/>
              <a:gd name="adj2" fmla="val 5720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24400" y="4114800"/>
            <a:ext cx="4038600" cy="2362200"/>
          </a:xfrm>
          <a:prstGeom prst="rect">
            <a:avLst/>
          </a:prstGeom>
          <a:solidFill>
            <a:schemeClr val="accent2">
              <a:lumMod val="75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Black" pitchFamily="34" charset="0"/>
              </a:rPr>
              <a:t>Mereka</a:t>
            </a:r>
            <a:r>
              <a:rPr lang="en-US" sz="2800" b="1" dirty="0" smtClean="0">
                <a:solidFill>
                  <a:schemeClr val="bg1"/>
                </a:solidFill>
                <a:latin typeface="Arial Black" pitchFamily="34" charset="0"/>
              </a:rPr>
              <a:t> </a:t>
            </a:r>
            <a:r>
              <a:rPr lang="en-US" sz="2800" b="1" dirty="0" err="1">
                <a:solidFill>
                  <a:schemeClr val="bg1"/>
                </a:solidFill>
                <a:latin typeface="Arial Black" pitchFamily="34" charset="0"/>
              </a:rPr>
              <a:t>adalah</a:t>
            </a:r>
            <a:r>
              <a:rPr lang="en-US" sz="2800" b="1" dirty="0">
                <a:solidFill>
                  <a:schemeClr val="bg1"/>
                </a:solidFill>
                <a:latin typeface="Arial Black" pitchFamily="34" charset="0"/>
              </a:rPr>
              <a:t> orang yang </a:t>
            </a:r>
            <a:r>
              <a:rPr lang="en-US" sz="2800" b="1" dirty="0" err="1">
                <a:solidFill>
                  <a:schemeClr val="bg1"/>
                </a:solidFill>
                <a:latin typeface="Arial Black" pitchFamily="34" charset="0"/>
              </a:rPr>
              <a:t>sombong</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dengan</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dosa</a:t>
            </a:r>
            <a:r>
              <a:rPr lang="en-US" sz="2800" b="1" dirty="0">
                <a:solidFill>
                  <a:schemeClr val="bg1"/>
                </a:solidFill>
                <a:latin typeface="Arial Black" pitchFamily="34" charset="0"/>
              </a:rPr>
              <a:t> yang </a:t>
            </a:r>
            <a:r>
              <a:rPr lang="en-US" sz="2800" b="1" dirty="0" err="1">
                <a:solidFill>
                  <a:schemeClr val="bg1"/>
                </a:solidFill>
                <a:latin typeface="Arial Black" pitchFamily="34" charset="0"/>
              </a:rPr>
              <a:t>dilakukan</a:t>
            </a:r>
            <a:endParaRPr lang="en-US" sz="2800" b="1" dirty="0">
              <a:solidFill>
                <a:schemeClr val="bg1"/>
              </a:solidFill>
              <a:latin typeface="Arial Black" pitchFamily="34" charset="0"/>
            </a:endParaRPr>
          </a:p>
        </p:txBody>
      </p:sp>
    </p:spTree>
    <p:extLst>
      <p:ext uri="{BB962C8B-B14F-4D97-AF65-F5344CB8AC3E}">
        <p14:creationId xmlns:p14="http://schemas.microsoft.com/office/powerpoint/2010/main" val="810212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4855"/>
            <a:ext cx="914400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yang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bermaksud</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52400" y="1676400"/>
            <a:ext cx="8839200" cy="4832092"/>
          </a:xfrm>
          <a:prstGeom prst="rect">
            <a:avLst/>
          </a:prstGeom>
          <a:gradFill flip="none" rotWithShape="1">
            <a:gsLst>
              <a:gs pos="91240">
                <a:srgbClr val="EEE5F6">
                  <a:alpha val="83000"/>
                </a:srgbClr>
              </a:gs>
              <a:gs pos="54000">
                <a:srgbClr val="5E9EFF">
                  <a:alpha val="62000"/>
                </a:srgbClr>
              </a:gs>
              <a:gs pos="39999">
                <a:srgbClr val="85C2FF">
                  <a:alpha val="71000"/>
                </a:srgbClr>
              </a:gs>
              <a:gs pos="70000">
                <a:srgbClr val="C4D6EB">
                  <a:alpha val="81000"/>
                </a:srgbClr>
              </a:gs>
              <a:gs pos="100000">
                <a:srgbClr val="FFEBFA">
                  <a:alpha val="60000"/>
                </a:srgbClr>
              </a:gs>
            </a:gsLst>
            <a:lin ang="5400000" scaled="0"/>
            <a:tileRect t="-100000" r="-100000"/>
          </a:gradFill>
        </p:spPr>
        <p:txBody>
          <a:bodyPr wrap="square">
            <a:spAutoFit/>
          </a:bodyPr>
          <a:lstStyle/>
          <a:p>
            <a:pPr algn="ctr"/>
            <a:r>
              <a:rPr lang="ms-MY" sz="2800" b="1" i="1" dirty="0"/>
              <a:t>“Semua umatku akan diberi kemaafan melainkan orang-orang yang bongkak dengan dosa-dosanya, iaitu mereka yang melakukan kesalahan di malam hari dan kemudian Allah telah sembunyikan kesalahannya itu pada keesokan pagi, Tetapi ia berkata : Tahukah kamu bahawa aku melakukan begini begini semalam. Sesungguhnya pada malam itu Allah telah tutup keburukannya akan tetapi pada waktu pagi ia mendedahkan keaiban yang ditutup oleh Allah” </a:t>
            </a:r>
            <a:endParaRPr lang="ms-MY" sz="2800" b="1" i="1" dirty="0" smtClean="0"/>
          </a:p>
          <a:p>
            <a:pPr algn="ctr"/>
            <a:endParaRPr lang="ms-MY" sz="2400" b="1" dirty="0"/>
          </a:p>
          <a:p>
            <a:pPr algn="ctr"/>
            <a:r>
              <a:rPr lang="en-US" sz="2400" b="1" dirty="0">
                <a:solidFill>
                  <a:srgbClr val="002060"/>
                </a:solidFill>
              </a:rPr>
              <a:t>(</a:t>
            </a:r>
            <a:r>
              <a:rPr lang="en-US" sz="2400" b="1" dirty="0" err="1" smtClean="0">
                <a:solidFill>
                  <a:srgbClr val="002060"/>
                </a:solidFill>
              </a:rPr>
              <a:t>Riwayat</a:t>
            </a:r>
            <a:r>
              <a:rPr lang="en-US" sz="2400" b="1" dirty="0">
                <a:solidFill>
                  <a:srgbClr val="002060"/>
                </a:solidFill>
              </a:rPr>
              <a:t>: </a:t>
            </a:r>
            <a:r>
              <a:rPr lang="en-US" sz="2400" b="1" dirty="0" err="1">
                <a:solidFill>
                  <a:srgbClr val="002060"/>
                </a:solidFill>
              </a:rPr>
              <a:t>Bukhari</a:t>
            </a:r>
            <a:r>
              <a:rPr lang="en-US" sz="2400" b="1" dirty="0">
                <a:solidFill>
                  <a:srgbClr val="002060"/>
                </a:solidFill>
              </a:rPr>
              <a:t> </a:t>
            </a:r>
            <a:r>
              <a:rPr lang="en-US" sz="2400" b="1" dirty="0" err="1">
                <a:solidFill>
                  <a:srgbClr val="002060"/>
                </a:solidFill>
              </a:rPr>
              <a:t>dan</a:t>
            </a:r>
            <a:r>
              <a:rPr lang="en-US" sz="2400" b="1" dirty="0">
                <a:solidFill>
                  <a:srgbClr val="002060"/>
                </a:solidFill>
              </a:rPr>
              <a:t> </a:t>
            </a:r>
            <a:r>
              <a:rPr lang="en-US" sz="2400" b="1" dirty="0" smtClean="0">
                <a:solidFill>
                  <a:srgbClr val="002060"/>
                </a:solidFill>
              </a:rPr>
              <a:t>Muslim</a:t>
            </a:r>
            <a:r>
              <a:rPr lang="en-US" sz="2400" b="1" dirty="0">
                <a:solidFill>
                  <a:srgbClr val="002060"/>
                </a:solidFill>
              </a:rPr>
              <a:t>)</a:t>
            </a:r>
            <a:endParaRPr lang="en-MY" sz="2400" b="1" dirty="0">
              <a:solidFill>
                <a:srgbClr val="002060"/>
              </a:solidFill>
            </a:endParaRPr>
          </a:p>
        </p:txBody>
      </p:sp>
    </p:spTree>
    <p:extLst>
      <p:ext uri="{BB962C8B-B14F-4D97-AF65-F5344CB8AC3E}">
        <p14:creationId xmlns:p14="http://schemas.microsoft.com/office/powerpoint/2010/main" val="3898764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4855"/>
            <a:ext cx="914400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Kesimpulan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khutbah</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52400" y="1676400"/>
            <a:ext cx="8839200" cy="1815882"/>
          </a:xfrm>
          <a:prstGeom prst="rect">
            <a:avLst/>
          </a:prstGeom>
          <a:gradFill>
            <a:gsLst>
              <a:gs pos="19000">
                <a:srgbClr val="FFEFD1">
                  <a:alpha val="65000"/>
                </a:srgbClr>
              </a:gs>
              <a:gs pos="64999">
                <a:srgbClr val="F0EBD5">
                  <a:alpha val="77000"/>
                </a:srgbClr>
              </a:gs>
              <a:gs pos="100000">
                <a:srgbClr val="D1C39F">
                  <a:alpha val="80000"/>
                </a:srgbClr>
              </a:gs>
            </a:gsLst>
            <a:lin ang="5400000" scaled="0"/>
          </a:gradFill>
        </p:spPr>
        <p:txBody>
          <a:bodyPr wrap="square">
            <a:spAutoFit/>
          </a:bodyPr>
          <a:lstStyle/>
          <a:p>
            <a:pPr algn="just"/>
            <a:r>
              <a:rPr lang="ms-MY" sz="2800" b="1" i="1" dirty="0"/>
              <a:t>1.	Marilah kita menjadi umat Islam yang bijak dengan berkongsi maklumat yang boleh memberi faedah pada diri dan masyarakat serta menjauhi maklumat yang mendatangkan keburukan kepada semua. </a:t>
            </a:r>
            <a:endParaRPr lang="ms-MY" sz="2800" b="1" i="1" dirty="0" smtClean="0"/>
          </a:p>
        </p:txBody>
      </p:sp>
      <p:sp>
        <p:nvSpPr>
          <p:cNvPr id="4" name="Rectangle 3"/>
          <p:cNvSpPr/>
          <p:nvPr/>
        </p:nvSpPr>
        <p:spPr>
          <a:xfrm>
            <a:off x="152400" y="4267200"/>
            <a:ext cx="8839200" cy="1384995"/>
          </a:xfrm>
          <a:prstGeom prst="rect">
            <a:avLst/>
          </a:prstGeom>
          <a:gradFill>
            <a:gsLst>
              <a:gs pos="19000">
                <a:srgbClr val="FFEFD1">
                  <a:alpha val="65000"/>
                </a:srgbClr>
              </a:gs>
              <a:gs pos="64999">
                <a:srgbClr val="F0EBD5">
                  <a:alpha val="77000"/>
                </a:srgbClr>
              </a:gs>
              <a:gs pos="100000">
                <a:srgbClr val="D1C39F">
                  <a:alpha val="80000"/>
                </a:srgbClr>
              </a:gs>
            </a:gsLst>
            <a:lin ang="5400000" scaled="0"/>
          </a:gradFill>
        </p:spPr>
        <p:txBody>
          <a:bodyPr wrap="square">
            <a:spAutoFit/>
          </a:bodyPr>
          <a:lstStyle/>
          <a:p>
            <a:pPr algn="just"/>
            <a:r>
              <a:rPr lang="ms-MY" sz="2800" b="1" i="1" dirty="0"/>
              <a:t>2.	Jadikanlah </a:t>
            </a:r>
            <a:r>
              <a:rPr lang="ms-MY" sz="2800" b="1" i="1" dirty="0" smtClean="0"/>
              <a:t>media </a:t>
            </a:r>
            <a:r>
              <a:rPr lang="ms-MY" sz="2800" b="1" i="1" dirty="0"/>
              <a:t>sosial sebagai medium dakwah dan menyampaikan kebaikan serta medan ilmu yang boleh memberi manfaat kepada umat Islam seluruhnya.</a:t>
            </a:r>
            <a:endParaRPr lang="ms-MY" sz="2800" b="1" i="1" dirty="0" smtClean="0"/>
          </a:p>
        </p:txBody>
      </p:sp>
    </p:spTree>
    <p:extLst>
      <p:ext uri="{BB962C8B-B14F-4D97-AF65-F5344CB8AC3E}">
        <p14:creationId xmlns:p14="http://schemas.microsoft.com/office/powerpoint/2010/main" val="258440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4855"/>
            <a:ext cx="914400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Kesimpulan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khutbah</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52400" y="1676400"/>
            <a:ext cx="8839200" cy="1815882"/>
          </a:xfrm>
          <a:prstGeom prst="rect">
            <a:avLst/>
          </a:prstGeom>
          <a:gradFill>
            <a:gsLst>
              <a:gs pos="19000">
                <a:srgbClr val="FFEFD1">
                  <a:alpha val="65000"/>
                </a:srgbClr>
              </a:gs>
              <a:gs pos="64999">
                <a:srgbClr val="F0EBD5">
                  <a:alpha val="77000"/>
                </a:srgbClr>
              </a:gs>
              <a:gs pos="100000">
                <a:srgbClr val="D1C39F">
                  <a:alpha val="80000"/>
                </a:srgbClr>
              </a:gs>
            </a:gsLst>
            <a:lin ang="5400000" scaled="0"/>
          </a:gradFill>
        </p:spPr>
        <p:txBody>
          <a:bodyPr wrap="square">
            <a:spAutoFit/>
          </a:bodyPr>
          <a:lstStyle/>
          <a:p>
            <a:pPr algn="just"/>
            <a:r>
              <a:rPr lang="ms-MY" sz="2800" b="1" i="1" dirty="0"/>
              <a:t>3.	Ibubapa wajib bertanggungjawab dalam membina jati diri dan mengawal anak-anak supaya tidak menyalahgunakan telefon pintar, komputer dan sebagainya. </a:t>
            </a:r>
            <a:endParaRPr lang="ms-MY" sz="2800" b="1" i="1" dirty="0" smtClean="0"/>
          </a:p>
        </p:txBody>
      </p:sp>
      <p:sp>
        <p:nvSpPr>
          <p:cNvPr id="4" name="Rectangle 3"/>
          <p:cNvSpPr/>
          <p:nvPr/>
        </p:nvSpPr>
        <p:spPr>
          <a:xfrm>
            <a:off x="152400" y="4267200"/>
            <a:ext cx="8839200" cy="1384995"/>
          </a:xfrm>
          <a:prstGeom prst="rect">
            <a:avLst/>
          </a:prstGeom>
          <a:gradFill>
            <a:gsLst>
              <a:gs pos="19000">
                <a:srgbClr val="FFEFD1">
                  <a:alpha val="65000"/>
                </a:srgbClr>
              </a:gs>
              <a:gs pos="64999">
                <a:srgbClr val="F0EBD5">
                  <a:alpha val="77000"/>
                </a:srgbClr>
              </a:gs>
              <a:gs pos="100000">
                <a:srgbClr val="D1C39F">
                  <a:alpha val="80000"/>
                </a:srgbClr>
              </a:gs>
            </a:gsLst>
            <a:lin ang="5400000" scaled="0"/>
          </a:gradFill>
        </p:spPr>
        <p:txBody>
          <a:bodyPr wrap="square">
            <a:spAutoFit/>
          </a:bodyPr>
          <a:lstStyle/>
          <a:p>
            <a:pPr algn="just"/>
            <a:r>
              <a:rPr lang="ms-MY" sz="2800" b="1" i="1" dirty="0"/>
              <a:t>4.	Segala tulisan, kata-kata dan perkongsian kita di dunia ini akan dipertanggungjawabkan semula di akhirat nanti. </a:t>
            </a:r>
            <a:endParaRPr lang="ms-MY" sz="2800" b="1" i="1" dirty="0" smtClean="0"/>
          </a:p>
        </p:txBody>
      </p:sp>
    </p:spTree>
    <p:extLst>
      <p:ext uri="{BB962C8B-B14F-4D97-AF65-F5344CB8AC3E}">
        <p14:creationId xmlns:p14="http://schemas.microsoft.com/office/powerpoint/2010/main" val="68672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469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0" y="1066800"/>
            <a:ext cx="8839200" cy="5262979"/>
          </a:xfrm>
          <a:prstGeom prst="rect">
            <a:avLst/>
          </a:prstGeom>
          <a:noFill/>
        </p:spPr>
        <p:txBody>
          <a:bodyPr wrap="square">
            <a:spAutoFit/>
          </a:bodyPr>
          <a:lstStyle/>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بَارَكَ اللهُ لِي وَلَكُمْ فِي الْقُرْآنِ الْعَظِيْمِ.</a:t>
            </a:r>
          </a:p>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وَنَفَعَنِي وَاِيِّاكُمْ بِمَا فِيْهِ مِنَ الآيَاتِ وَالذِّكْرِ الْحَكِيْمِ.</a:t>
            </a:r>
          </a:p>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وَتَقَبَّلَ الله مِنِّي وَمِنْكُمْ </a:t>
            </a:r>
            <a:r>
              <a:rPr lang="ar-SA"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تِلاوَتَهُ</a:t>
            </a:r>
            <a:endPar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endParaRPr>
          </a:p>
          <a:p>
            <a:pPr algn="ctr" rtl="1"/>
            <a:r>
              <a:rPr lang="ar-SA"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 اِنَّهُ </a:t>
            </a:r>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هُوَاالسَّمِيْعُ الْعَلِيْمُ.</a:t>
            </a:r>
          </a:p>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أقُوْلُ قَوْلِي هَذا وَأسْتَغْفِرُوا اللهَ الْعَظِيْمَ لَيْ وَلَكُمْ وَلِسَائِرِ الْمُسْلِمِيْنَ وَالْمُسْلِمَاتِ وَالْمُؤْمِنِيْنَ وَالْمُؤْمِنَاتِ فَاسْتَغْفِرُوْهُ إنَّهُ هُوَ الْغَفُوْرُ الرَّحِيْمُ</a:t>
            </a:r>
          </a:p>
        </p:txBody>
      </p:sp>
      <p:sp>
        <p:nvSpPr>
          <p:cNvPr id="5" name="AutoShape 9"/>
          <p:cNvSpPr>
            <a:spLocks noChangeArrowheads="1"/>
          </p:cNvSpPr>
          <p:nvPr/>
        </p:nvSpPr>
        <p:spPr bwMode="auto">
          <a:xfrm>
            <a:off x="381000" y="253340"/>
            <a:ext cx="2286000" cy="573360"/>
          </a:xfrm>
          <a:prstGeom prst="roundRect">
            <a:avLst>
              <a:gd name="adj" fmla="val 16667"/>
            </a:avLst>
          </a:prstGeom>
          <a:solidFill>
            <a:schemeClr val="accent5">
              <a:lumMod val="40000"/>
              <a:lumOff val="60000"/>
              <a:alpha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881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16200000" scaled="0"/>
        </a:gra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l="-12000" r="-12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9" y="1071546"/>
            <a:ext cx="8610601"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59" y="191074"/>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5000" r="-15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5000" r="-15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68912"/>
            <a:ext cx="9144000" cy="1938992"/>
          </a:xfrm>
          <a:prstGeom prst="rect">
            <a:avLst/>
          </a:prstGeom>
          <a:solidFill>
            <a:schemeClr val="accent2">
              <a:lumMod val="50000"/>
              <a:alpha val="55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لا إِلهَ إِلاَّ اللهُ وَحْدَهُ لا شَريكَ لَهُ، وَأَشْهَدُ أَنّ مُحَمّدًا عَبْدُهُ وَرَسُوْلُهُ،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2711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pesuruh</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18000" r="-3000"/>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l="-2420" t="913" r="23388" b="10490"/>
          <a:stretch/>
        </p:blipFill>
        <p:spPr>
          <a:xfrm>
            <a:off x="-228600" y="4038600"/>
            <a:ext cx="9372600" cy="28194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398" y="1015663"/>
            <a:ext cx="8866909" cy="5262979"/>
          </a:xfrm>
          <a:prstGeom prst="rect">
            <a:avLst/>
          </a:prstGeom>
          <a:gradFill>
            <a:gsLst>
              <a:gs pos="41000">
                <a:srgbClr val="D6C6ED">
                  <a:alpha val="69000"/>
                </a:srgbClr>
              </a:gs>
              <a:gs pos="0">
                <a:schemeClr val="accent4">
                  <a:tint val="50000"/>
                  <a:satMod val="300000"/>
                  <a:alpha val="36000"/>
                </a:schemeClr>
              </a:gs>
              <a:gs pos="47000">
                <a:schemeClr val="accent4">
                  <a:tint val="37000"/>
                  <a:satMod val="300000"/>
                  <a:alpha val="36000"/>
                </a:schemeClr>
              </a:gs>
              <a:gs pos="73000">
                <a:schemeClr val="accent4">
                  <a:lumMod val="20000"/>
                  <a:lumOff val="80000"/>
                  <a:alpha val="39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rgbClr val="C00000"/>
                </a:solidFill>
              </a:rPr>
              <a:t>Ya Allah selamatkan kami dan seluruh </a:t>
            </a:r>
            <a:r>
              <a:rPr lang="ms-MY" sz="2800" b="1" dirty="0" smtClean="0">
                <a:solidFill>
                  <a:srgbClr val="C00000"/>
                </a:solidFill>
              </a:rPr>
              <a:t>ummat </a:t>
            </a:r>
            <a:r>
              <a:rPr lang="ms-MY" sz="2800" b="1" dirty="0">
                <a:solidFill>
                  <a:srgbClr val="C00000"/>
                </a:solidFill>
              </a:rPr>
              <a:t>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rgbClr val="C00000"/>
              </a:solidFill>
            </a:endParaRPr>
          </a:p>
          <a:p>
            <a:pPr algn="just"/>
            <a:r>
              <a:rPr lang="ms-MY" sz="2800" b="1" dirty="0">
                <a:solidFill>
                  <a:srgbClr val="C00000"/>
                </a:solidFill>
              </a:rPr>
              <a:t>Ya Allah, bantu dan kasihilah kami </a:t>
            </a:r>
            <a:r>
              <a:rPr lang="ms-MY" sz="2800" b="1" dirty="0" smtClean="0">
                <a:solidFill>
                  <a:srgbClr val="C00000"/>
                </a:solidFill>
              </a:rPr>
              <a:t>dan </a:t>
            </a:r>
            <a:r>
              <a:rPr lang="ms-MY" sz="2800" b="1" dirty="0">
                <a:solidFill>
                  <a:srgbClr val="C00000"/>
                </a:solidFill>
              </a:rPr>
              <a:t>seluruh ummat Islam dari </a:t>
            </a:r>
            <a:r>
              <a:rPr lang="ms-MY" sz="2800" b="1" dirty="0" smtClean="0">
                <a:solidFill>
                  <a:srgbClr val="C00000"/>
                </a:solidFill>
              </a:rPr>
              <a:t>kesusahan, wabak </a:t>
            </a:r>
            <a:r>
              <a:rPr lang="ms-MY" sz="2800" b="1" dirty="0">
                <a:solidFill>
                  <a:srgbClr val="C00000"/>
                </a:solidFill>
              </a:rPr>
              <a:t>dan bala bencana. Lenyapkanlah </a:t>
            </a:r>
            <a:r>
              <a:rPr lang="ms-MY" sz="2800" b="1" dirty="0" smtClean="0">
                <a:solidFill>
                  <a:srgbClr val="C00000"/>
                </a:solidFill>
              </a:rPr>
              <a:t>wabak </a:t>
            </a:r>
            <a:r>
              <a:rPr lang="ms-MY" sz="2800" b="1" dirty="0">
                <a:solidFill>
                  <a:srgbClr val="C00000"/>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861017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15000" r="-15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04057" y="1828800"/>
            <a:ext cx="8735886" cy="4216539"/>
          </a:xfrm>
          <a:prstGeom prst="rect">
            <a:avLst/>
          </a:prstGeom>
          <a:solidFill>
            <a:schemeClr val="bg1">
              <a:lumMod val="65000"/>
              <a:alpha val="58000"/>
            </a:schemeClr>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a:t>
            </a: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2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0"/>
            <a:ext cx="4572000" cy="156966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a:t>
            </a:r>
            <a:endParaRPr lang="en-U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054" y="1524000"/>
            <a:ext cx="857256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وَأَصْحَابِهِ 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67518" y="3733800"/>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 yang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secara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15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26861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70271" y="1371600"/>
            <a:ext cx="8492730" cy="1754326"/>
          </a:xfrm>
          <a:prstGeom prst="rect">
            <a:avLst/>
          </a:prstGeom>
          <a:solidFill>
            <a:srgbClr val="7030A0">
              <a:alpha val="5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اُوْصِيْكُمْ وَاَيَّايَ بِتَقْوَى اللهِ وَطَاعَتِهِ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تُفْلِحُوْنَ</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70271" y="3275610"/>
            <a:ext cx="8603458" cy="3108543"/>
          </a:xfrm>
          <a:prstGeom prst="rect">
            <a:avLst/>
          </a:prstGeom>
          <a:noFill/>
          <a:ln w="9525">
            <a:noFill/>
          </a:ln>
        </p:spPr>
        <p:txBody>
          <a:bodyPr wrap="square">
            <a:spAutoFit/>
          </a:bodyPr>
          <a:lstStyle/>
          <a:p>
            <a:pPr algn="ctr" fontAlgn="auto">
              <a:spcBef>
                <a:spcPts val="0"/>
              </a:spcBef>
              <a:spcAft>
                <a:spcPts val="0"/>
              </a:spcAft>
              <a:defRPr/>
            </a:pP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Itulah</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sahaja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jalan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atau</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cara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kehidupan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5611" y="1852551"/>
            <a:ext cx="8836248" cy="4524315"/>
          </a:xfrm>
          <a:prstGeom prst="rect">
            <a:avLst/>
          </a:prstGeom>
          <a:noFill/>
          <a:scene3d>
            <a:camera prst="perspectiveAbove"/>
            <a:lightRig rig="threePt" dir="t"/>
          </a:scene3d>
          <a:sp3d>
            <a:bevelT/>
            <a:bevelB prst="relaxedInset"/>
          </a:sp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ms-MY"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MENDEDAH  KEAIBAN TANPA  SEMPADAN</a:t>
            </a:r>
          </a:p>
        </p:txBody>
      </p:sp>
      <p:sp>
        <p:nvSpPr>
          <p:cNvPr id="10" name="Rectangle 9"/>
          <p:cNvSpPr/>
          <p:nvPr/>
        </p:nvSpPr>
        <p:spPr>
          <a:xfrm>
            <a:off x="924408" y="1093921"/>
            <a:ext cx="7632847" cy="461665"/>
          </a:xfrm>
          <a:prstGeom prst="rect">
            <a:avLst/>
          </a:prstGeom>
        </p:spPr>
        <p:txBody>
          <a:bodyPr wrap="square">
            <a:spAutoFit/>
          </a:bodyPr>
          <a:lstStyle/>
          <a:p>
            <a:pPr algn="ctr" fontAlgn="auto">
              <a:spcBef>
                <a:spcPts val="0"/>
              </a:spcBef>
              <a:spcAft>
                <a:spcPts val="0"/>
              </a:spcAft>
              <a:defRPr/>
            </a:pPr>
            <a:r>
              <a:rPr lang="pt-BR"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11 Muharram 1443H bersamaan 20 Ogos 2021M</a:t>
            </a:r>
          </a:p>
        </p:txBody>
      </p:sp>
      <p:sp>
        <p:nvSpPr>
          <p:cNvPr id="4" name="Rectangle 3"/>
          <p:cNvSpPr/>
          <p:nvPr/>
        </p:nvSpPr>
        <p:spPr>
          <a:xfrm>
            <a:off x="1952246" y="152400"/>
            <a:ext cx="5577168" cy="923330"/>
          </a:xfrm>
          <a:prstGeom prst="rect">
            <a:avLst/>
          </a:prstGeom>
          <a:noFill/>
        </p:spPr>
        <p:txBody>
          <a:bodyPr wrap="none" lIns="91440" tIns="45720" rIns="91440" bIns="45720">
            <a:spAutoFit/>
          </a:bodyPr>
          <a:lstStyle/>
          <a:p>
            <a:pPr algn="ct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Tajuk</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Khutbah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Hari</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Ini</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871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3000"/>
          </a:stretch>
        </a:blipFill>
        <a:effectLst/>
      </p:bgPr>
    </p:bg>
    <p:spTree>
      <p:nvGrpSpPr>
        <p:cNvPr id="1" name=""/>
        <p:cNvGrpSpPr/>
        <p:nvPr/>
      </p:nvGrpSpPr>
      <p:grpSpPr>
        <a:xfrm>
          <a:off x="0" y="0"/>
          <a:ext cx="0" cy="0"/>
          <a:chOff x="0" y="0"/>
          <a:chExt cx="0" cy="0"/>
        </a:xfrm>
      </p:grpSpPr>
      <p:sp>
        <p:nvSpPr>
          <p:cNvPr id="5" name="Right Arrow 4"/>
          <p:cNvSpPr/>
          <p:nvPr/>
        </p:nvSpPr>
        <p:spPr>
          <a:xfrm rot="5400000">
            <a:off x="3881499" y="-510638"/>
            <a:ext cx="1371602" cy="3505200"/>
          </a:xfrm>
          <a:prstGeom prst="rightArrow">
            <a:avLst>
              <a:gd name="adj1" fmla="val 85235"/>
              <a:gd name="adj2" fmla="val 57910"/>
            </a:avLst>
          </a:prstGeom>
          <a:solidFill>
            <a:schemeClr val="accent1">
              <a:alpha val="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a:p>
            <a:pPr algn="ctr"/>
            <a:r>
              <a:rPr lang="en-US" sz="32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Perkataan</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a:p>
            <a:pPr algn="ctr"/>
            <a:r>
              <a:rPr lang="en-US" sz="32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buruk</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7" name="Rectangle 6"/>
          <p:cNvSpPr/>
          <p:nvPr/>
        </p:nvSpPr>
        <p:spPr>
          <a:xfrm>
            <a:off x="345374" y="2286000"/>
            <a:ext cx="8570026" cy="1402773"/>
          </a:xfrm>
          <a:prstGeom prst="rect">
            <a:avLst/>
          </a:prstGeom>
          <a:gradFill flip="none" rotWithShape="1">
            <a:gsLst>
              <a:gs pos="0">
                <a:srgbClr val="92D050">
                  <a:shade val="30000"/>
                  <a:satMod val="115000"/>
                  <a:alpha val="45000"/>
                </a:srgbClr>
              </a:gs>
              <a:gs pos="50000">
                <a:srgbClr val="92D050">
                  <a:shade val="67500"/>
                  <a:satMod val="115000"/>
                  <a:alpha val="35000"/>
                </a:srgbClr>
              </a:gs>
              <a:gs pos="100000">
                <a:srgbClr val="92D050">
                  <a:shade val="100000"/>
                  <a:satMod val="115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Arial Black" pitchFamily="34" charset="0"/>
              </a:rPr>
              <a:t>Menceritakan</a:t>
            </a:r>
            <a:r>
              <a:rPr lang="en-US" sz="2400" dirty="0" smtClean="0">
                <a:solidFill>
                  <a:schemeClr val="tx1"/>
                </a:solidFill>
                <a:latin typeface="Arial Black" pitchFamily="34" charset="0"/>
              </a:rPr>
              <a:t> </a:t>
            </a:r>
            <a:r>
              <a:rPr lang="en-US" sz="2400" dirty="0" err="1">
                <a:solidFill>
                  <a:schemeClr val="tx1"/>
                </a:solidFill>
                <a:latin typeface="Arial Black" pitchFamily="34" charset="0"/>
              </a:rPr>
              <a:t>atau</a:t>
            </a:r>
            <a:r>
              <a:rPr lang="en-US" sz="2400" dirty="0">
                <a:solidFill>
                  <a:schemeClr val="tx1"/>
                </a:solidFill>
                <a:latin typeface="Arial Black" pitchFamily="34" charset="0"/>
              </a:rPr>
              <a:t> </a:t>
            </a:r>
            <a:r>
              <a:rPr lang="en-US" sz="2400" dirty="0" err="1">
                <a:solidFill>
                  <a:schemeClr val="tx1"/>
                </a:solidFill>
                <a:latin typeface="Arial Black" pitchFamily="34" charset="0"/>
              </a:rPr>
              <a:t>meviralkan</a:t>
            </a:r>
            <a:r>
              <a:rPr lang="en-US" sz="2400" dirty="0">
                <a:solidFill>
                  <a:schemeClr val="tx1"/>
                </a:solidFill>
                <a:latin typeface="Arial Black" pitchFamily="34" charset="0"/>
              </a:rPr>
              <a:t> </a:t>
            </a:r>
            <a:r>
              <a:rPr lang="en-US" sz="2400" dirty="0" err="1">
                <a:solidFill>
                  <a:schemeClr val="tx1"/>
                </a:solidFill>
                <a:latin typeface="Arial Black" pitchFamily="34" charset="0"/>
              </a:rPr>
              <a:t>keburukan</a:t>
            </a:r>
            <a:r>
              <a:rPr lang="en-US" sz="2400" dirty="0">
                <a:solidFill>
                  <a:schemeClr val="tx1"/>
                </a:solidFill>
                <a:latin typeface="Arial Black" pitchFamily="34" charset="0"/>
              </a:rPr>
              <a:t> orang lain </a:t>
            </a:r>
            <a:r>
              <a:rPr lang="en-US" sz="2400" dirty="0" err="1">
                <a:solidFill>
                  <a:schemeClr val="tx1"/>
                </a:solidFill>
                <a:latin typeface="Arial Black" pitchFamily="34" charset="0"/>
              </a:rPr>
              <a:t>sama</a:t>
            </a:r>
            <a:r>
              <a:rPr lang="en-US" sz="2400" dirty="0">
                <a:solidFill>
                  <a:schemeClr val="tx1"/>
                </a:solidFill>
                <a:latin typeface="Arial Black" pitchFamily="34" charset="0"/>
              </a:rPr>
              <a:t> </a:t>
            </a:r>
            <a:r>
              <a:rPr lang="en-US" sz="2400" dirty="0" err="1">
                <a:solidFill>
                  <a:schemeClr val="tx1"/>
                </a:solidFill>
                <a:latin typeface="Arial Black" pitchFamily="34" charset="0"/>
              </a:rPr>
              <a:t>ada</a:t>
            </a:r>
            <a:r>
              <a:rPr lang="en-US" sz="2400" dirty="0">
                <a:solidFill>
                  <a:schemeClr val="tx1"/>
                </a:solidFill>
                <a:latin typeface="Arial Black" pitchFamily="34" charset="0"/>
              </a:rPr>
              <a:t> </a:t>
            </a:r>
            <a:r>
              <a:rPr lang="en-US" sz="2400" dirty="0" err="1">
                <a:solidFill>
                  <a:schemeClr val="tx1"/>
                </a:solidFill>
                <a:latin typeface="Arial Black" pitchFamily="34" charset="0"/>
              </a:rPr>
              <a:t>dalam</a:t>
            </a:r>
            <a:r>
              <a:rPr lang="en-US" sz="2400" dirty="0">
                <a:solidFill>
                  <a:schemeClr val="tx1"/>
                </a:solidFill>
                <a:latin typeface="Arial Black" pitchFamily="34" charset="0"/>
              </a:rPr>
              <a:t> </a:t>
            </a:r>
            <a:r>
              <a:rPr lang="en-US" sz="2400" dirty="0" err="1">
                <a:solidFill>
                  <a:schemeClr val="tx1"/>
                </a:solidFill>
                <a:latin typeface="Arial Black" pitchFamily="34" charset="0"/>
              </a:rPr>
              <a:t>bentuk</a:t>
            </a:r>
            <a:r>
              <a:rPr lang="en-US" sz="2400" dirty="0">
                <a:solidFill>
                  <a:schemeClr val="tx1"/>
                </a:solidFill>
                <a:latin typeface="Arial Black" pitchFamily="34" charset="0"/>
              </a:rPr>
              <a:t> </a:t>
            </a:r>
            <a:r>
              <a:rPr lang="en-US" sz="2400" dirty="0" err="1">
                <a:solidFill>
                  <a:schemeClr val="tx1"/>
                </a:solidFill>
                <a:latin typeface="Arial Black" pitchFamily="34" charset="0"/>
              </a:rPr>
              <a:t>memalukan</a:t>
            </a:r>
            <a:r>
              <a:rPr lang="en-US" sz="2400" dirty="0">
                <a:solidFill>
                  <a:schemeClr val="tx1"/>
                </a:solidFill>
                <a:latin typeface="Arial Black" pitchFamily="34" charset="0"/>
              </a:rPr>
              <a:t>, </a:t>
            </a:r>
            <a:r>
              <a:rPr lang="en-US" sz="2400" dirty="0" err="1">
                <a:solidFill>
                  <a:schemeClr val="tx1"/>
                </a:solidFill>
                <a:latin typeface="Arial Black" pitchFamily="34" charset="0"/>
              </a:rPr>
              <a:t>menfitnah</a:t>
            </a:r>
            <a:r>
              <a:rPr lang="en-US" sz="2400" dirty="0">
                <a:solidFill>
                  <a:schemeClr val="tx1"/>
                </a:solidFill>
                <a:latin typeface="Arial Black" pitchFamily="34" charset="0"/>
              </a:rPr>
              <a:t>, </a:t>
            </a:r>
            <a:r>
              <a:rPr lang="en-US" sz="2400" dirty="0" err="1">
                <a:solidFill>
                  <a:schemeClr val="tx1"/>
                </a:solidFill>
                <a:latin typeface="Arial Black" pitchFamily="34" charset="0"/>
              </a:rPr>
              <a:t>mengumpat</a:t>
            </a:r>
            <a:r>
              <a:rPr lang="en-US" sz="2400" dirty="0">
                <a:solidFill>
                  <a:schemeClr val="tx1"/>
                </a:solidFill>
                <a:latin typeface="Arial Black" pitchFamily="34" charset="0"/>
              </a:rPr>
              <a:t>, </a:t>
            </a:r>
            <a:r>
              <a:rPr lang="en-US" sz="2400" dirty="0" err="1">
                <a:solidFill>
                  <a:schemeClr val="tx1"/>
                </a:solidFill>
                <a:latin typeface="Arial Black" pitchFamily="34" charset="0"/>
              </a:rPr>
              <a:t>menyinggung</a:t>
            </a:r>
            <a:r>
              <a:rPr lang="en-US" sz="2400" dirty="0">
                <a:solidFill>
                  <a:schemeClr val="tx1"/>
                </a:solidFill>
                <a:latin typeface="Arial Black" pitchFamily="34" charset="0"/>
              </a:rPr>
              <a:t> </a:t>
            </a:r>
            <a:r>
              <a:rPr lang="en-US" sz="2400" dirty="0" err="1">
                <a:solidFill>
                  <a:schemeClr val="tx1"/>
                </a:solidFill>
                <a:latin typeface="Arial Black" pitchFamily="34" charset="0"/>
              </a:rPr>
              <a:t>perasaan</a:t>
            </a:r>
            <a:r>
              <a:rPr lang="en-US" sz="2400" dirty="0">
                <a:solidFill>
                  <a:schemeClr val="tx1"/>
                </a:solidFill>
                <a:latin typeface="Arial Black" pitchFamily="34" charset="0"/>
              </a:rPr>
              <a:t> orang lain </a:t>
            </a:r>
            <a:r>
              <a:rPr lang="en-US" sz="2400" dirty="0" err="1">
                <a:solidFill>
                  <a:schemeClr val="tx1"/>
                </a:solidFill>
                <a:latin typeface="Arial Black" pitchFamily="34" charset="0"/>
              </a:rPr>
              <a:t>dan</a:t>
            </a:r>
            <a:r>
              <a:rPr lang="en-US" sz="2400" dirty="0">
                <a:solidFill>
                  <a:schemeClr val="tx1"/>
                </a:solidFill>
                <a:latin typeface="Arial Black" pitchFamily="34" charset="0"/>
              </a:rPr>
              <a:t> </a:t>
            </a:r>
            <a:r>
              <a:rPr lang="en-US" sz="2400" dirty="0" err="1">
                <a:solidFill>
                  <a:schemeClr val="tx1"/>
                </a:solidFill>
                <a:latin typeface="Arial Black" pitchFamily="34" charset="0"/>
              </a:rPr>
              <a:t>seumpamanya</a:t>
            </a:r>
            <a:endParaRPr lang="en-US" sz="2400" dirty="0">
              <a:solidFill>
                <a:schemeClr val="tx1"/>
              </a:solidFill>
              <a:latin typeface="Arial Black" pitchFamily="34" charset="0"/>
            </a:endParaRPr>
          </a:p>
        </p:txBody>
      </p:sp>
      <p:cxnSp>
        <p:nvCxnSpPr>
          <p:cNvPr id="8" name="Elbow Connector 7"/>
          <p:cNvCxnSpPr>
            <a:endCxn id="9" idx="0"/>
          </p:cNvCxnSpPr>
          <p:nvPr/>
        </p:nvCxnSpPr>
        <p:spPr>
          <a:xfrm rot="16200000" flipH="1">
            <a:off x="3647950" y="4109849"/>
            <a:ext cx="1274619" cy="564082"/>
          </a:xfrm>
          <a:prstGeom prst="bentConnector3">
            <a:avLst/>
          </a:prstGeom>
          <a:ln w="381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1" y="5029200"/>
            <a:ext cx="8067798" cy="1402773"/>
          </a:xfrm>
          <a:prstGeom prst="rect">
            <a:avLst/>
          </a:prstGeom>
          <a:gradFill flip="none" rotWithShape="1">
            <a:gsLst>
              <a:gs pos="0">
                <a:schemeClr val="tx2">
                  <a:lumMod val="60000"/>
                  <a:lumOff val="40000"/>
                  <a:alpha val="67000"/>
                </a:schemeClr>
              </a:gs>
              <a:gs pos="50000">
                <a:schemeClr val="tx2">
                  <a:lumMod val="60000"/>
                  <a:lumOff val="40000"/>
                  <a:alpha val="43000"/>
                </a:schemeClr>
              </a:gs>
              <a:gs pos="100000">
                <a:schemeClr val="tx2">
                  <a:lumMod val="40000"/>
                  <a:lumOff val="60000"/>
                  <a:alpha val="12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itchFamily="34" charset="0"/>
              </a:rPr>
              <a:t>Islam </a:t>
            </a:r>
            <a:r>
              <a:rPr lang="en-US" sz="2400" dirty="0" err="1">
                <a:solidFill>
                  <a:schemeClr val="tx1"/>
                </a:solidFill>
                <a:latin typeface="Arial Black" pitchFamily="34" charset="0"/>
              </a:rPr>
              <a:t>menuntut</a:t>
            </a:r>
            <a:r>
              <a:rPr lang="en-US" sz="2400" dirty="0">
                <a:solidFill>
                  <a:schemeClr val="tx1"/>
                </a:solidFill>
                <a:latin typeface="Arial Black" pitchFamily="34" charset="0"/>
              </a:rPr>
              <a:t> </a:t>
            </a:r>
            <a:r>
              <a:rPr lang="en-US" sz="2400" dirty="0" err="1">
                <a:solidFill>
                  <a:schemeClr val="tx1"/>
                </a:solidFill>
                <a:latin typeface="Arial Black" pitchFamily="34" charset="0"/>
              </a:rPr>
              <a:t>kita</a:t>
            </a:r>
            <a:r>
              <a:rPr lang="en-US" sz="2400" dirty="0">
                <a:solidFill>
                  <a:schemeClr val="tx1"/>
                </a:solidFill>
                <a:latin typeface="Arial Black" pitchFamily="34" charset="0"/>
              </a:rPr>
              <a:t> agar </a:t>
            </a:r>
            <a:r>
              <a:rPr lang="en-US" sz="2400" dirty="0" err="1">
                <a:solidFill>
                  <a:schemeClr val="tx1"/>
                </a:solidFill>
                <a:latin typeface="Arial Black" pitchFamily="34" charset="0"/>
              </a:rPr>
              <a:t>sentiasa</a:t>
            </a:r>
            <a:r>
              <a:rPr lang="en-US" sz="2400" dirty="0">
                <a:solidFill>
                  <a:schemeClr val="tx1"/>
                </a:solidFill>
                <a:latin typeface="Arial Black" pitchFamily="34" charset="0"/>
              </a:rPr>
              <a:t> </a:t>
            </a:r>
            <a:r>
              <a:rPr lang="en-US" sz="2400" dirty="0" err="1">
                <a:solidFill>
                  <a:schemeClr val="tx1"/>
                </a:solidFill>
                <a:latin typeface="Arial Black" pitchFamily="34" charset="0"/>
              </a:rPr>
              <a:t>menjaga</a:t>
            </a:r>
            <a:r>
              <a:rPr lang="en-US" sz="2400" dirty="0">
                <a:solidFill>
                  <a:schemeClr val="tx1"/>
                </a:solidFill>
                <a:latin typeface="Arial Black" pitchFamily="34" charset="0"/>
              </a:rPr>
              <a:t> </a:t>
            </a:r>
            <a:r>
              <a:rPr lang="en-US" sz="2400" dirty="0" err="1">
                <a:solidFill>
                  <a:schemeClr val="tx1"/>
                </a:solidFill>
                <a:latin typeface="Arial Black" pitchFamily="34" charset="0"/>
              </a:rPr>
              <a:t>aib</a:t>
            </a:r>
            <a:r>
              <a:rPr lang="en-US" sz="2400" dirty="0">
                <a:solidFill>
                  <a:schemeClr val="tx1"/>
                </a:solidFill>
                <a:latin typeface="Arial Black" pitchFamily="34" charset="0"/>
              </a:rPr>
              <a:t> </a:t>
            </a:r>
            <a:r>
              <a:rPr lang="en-US" sz="2400" dirty="0" err="1">
                <a:solidFill>
                  <a:schemeClr val="tx1"/>
                </a:solidFill>
                <a:latin typeface="Arial Black" pitchFamily="34" charset="0"/>
              </a:rPr>
              <a:t>dan</a:t>
            </a:r>
            <a:r>
              <a:rPr lang="en-US" sz="2400" dirty="0">
                <a:solidFill>
                  <a:schemeClr val="tx1"/>
                </a:solidFill>
                <a:latin typeface="Arial Black" pitchFamily="34" charset="0"/>
              </a:rPr>
              <a:t> </a:t>
            </a:r>
            <a:r>
              <a:rPr lang="en-US" sz="2400" dirty="0" err="1">
                <a:solidFill>
                  <a:schemeClr val="tx1"/>
                </a:solidFill>
                <a:latin typeface="Arial Black" pitchFamily="34" charset="0"/>
              </a:rPr>
              <a:t>menyimpan</a:t>
            </a:r>
            <a:r>
              <a:rPr lang="en-US" sz="2400" dirty="0">
                <a:solidFill>
                  <a:schemeClr val="tx1"/>
                </a:solidFill>
                <a:latin typeface="Arial Black" pitchFamily="34" charset="0"/>
              </a:rPr>
              <a:t> </a:t>
            </a:r>
            <a:r>
              <a:rPr lang="en-US" sz="2400" dirty="0" err="1">
                <a:solidFill>
                  <a:schemeClr val="tx1"/>
                </a:solidFill>
                <a:latin typeface="Arial Black" pitchFamily="34" charset="0"/>
              </a:rPr>
              <a:t>kerahsiaan</a:t>
            </a:r>
            <a:r>
              <a:rPr lang="en-US" sz="2400" dirty="0">
                <a:solidFill>
                  <a:schemeClr val="tx1"/>
                </a:solidFill>
                <a:latin typeface="Arial Black" pitchFamily="34" charset="0"/>
              </a:rPr>
              <a:t> </a:t>
            </a:r>
            <a:r>
              <a:rPr lang="en-US" sz="2400" dirty="0" err="1">
                <a:solidFill>
                  <a:schemeClr val="tx1"/>
                </a:solidFill>
                <a:latin typeface="Arial Black" pitchFamily="34" charset="0"/>
              </a:rPr>
              <a:t>sama</a:t>
            </a:r>
            <a:r>
              <a:rPr lang="en-US" sz="2400" dirty="0">
                <a:solidFill>
                  <a:schemeClr val="tx1"/>
                </a:solidFill>
                <a:latin typeface="Arial Black" pitchFamily="34" charset="0"/>
              </a:rPr>
              <a:t> </a:t>
            </a:r>
            <a:r>
              <a:rPr lang="en-US" sz="2400" dirty="0" err="1">
                <a:solidFill>
                  <a:schemeClr val="tx1"/>
                </a:solidFill>
                <a:latin typeface="Arial Black" pitchFamily="34" charset="0"/>
              </a:rPr>
              <a:t>ada</a:t>
            </a:r>
            <a:r>
              <a:rPr lang="en-US" sz="2400" dirty="0">
                <a:solidFill>
                  <a:schemeClr val="tx1"/>
                </a:solidFill>
                <a:latin typeface="Arial Black" pitchFamily="34" charset="0"/>
              </a:rPr>
              <a:t> </a:t>
            </a:r>
            <a:r>
              <a:rPr lang="en-US" sz="2400" dirty="0" err="1">
                <a:solidFill>
                  <a:schemeClr val="tx1"/>
                </a:solidFill>
                <a:latin typeface="Arial Black" pitchFamily="34" charset="0"/>
              </a:rPr>
              <a:t>untuk</a:t>
            </a:r>
            <a:r>
              <a:rPr lang="en-US" sz="2400" dirty="0">
                <a:solidFill>
                  <a:schemeClr val="tx1"/>
                </a:solidFill>
                <a:latin typeface="Arial Black" pitchFamily="34" charset="0"/>
              </a:rPr>
              <a:t> </a:t>
            </a:r>
            <a:r>
              <a:rPr lang="en-US" sz="2400" dirty="0" err="1">
                <a:solidFill>
                  <a:schemeClr val="tx1"/>
                </a:solidFill>
                <a:latin typeface="Arial Black" pitchFamily="34" charset="0"/>
              </a:rPr>
              <a:t>diri</a:t>
            </a:r>
            <a:r>
              <a:rPr lang="en-US" sz="2400" dirty="0">
                <a:solidFill>
                  <a:schemeClr val="tx1"/>
                </a:solidFill>
                <a:latin typeface="Arial Black" pitchFamily="34" charset="0"/>
              </a:rPr>
              <a:t> </a:t>
            </a:r>
            <a:r>
              <a:rPr lang="en-US" sz="2400" dirty="0" err="1">
                <a:solidFill>
                  <a:schemeClr val="tx1"/>
                </a:solidFill>
                <a:latin typeface="Arial Black" pitchFamily="34" charset="0"/>
              </a:rPr>
              <a:t>sendiri</a:t>
            </a:r>
            <a:r>
              <a:rPr lang="en-US" sz="2400" dirty="0">
                <a:solidFill>
                  <a:schemeClr val="tx1"/>
                </a:solidFill>
                <a:latin typeface="Arial Black" pitchFamily="34" charset="0"/>
              </a:rPr>
              <a:t> </a:t>
            </a:r>
            <a:r>
              <a:rPr lang="en-US" sz="2400" dirty="0" err="1">
                <a:solidFill>
                  <a:schemeClr val="tx1"/>
                </a:solidFill>
                <a:latin typeface="Arial Black" pitchFamily="34" charset="0"/>
              </a:rPr>
              <a:t>atau</a:t>
            </a:r>
            <a:r>
              <a:rPr lang="en-US" sz="2400" dirty="0">
                <a:solidFill>
                  <a:schemeClr val="tx1"/>
                </a:solidFill>
                <a:latin typeface="Arial Black" pitchFamily="34" charset="0"/>
              </a:rPr>
              <a:t> orang lain</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17000" r="-17000"/>
          </a:stretch>
        </a:blipFill>
        <a:effectLst/>
      </p:bgPr>
    </p:bg>
    <p:spTree>
      <p:nvGrpSpPr>
        <p:cNvPr id="1" name=""/>
        <p:cNvGrpSpPr/>
        <p:nvPr/>
      </p:nvGrpSpPr>
      <p:grpSpPr>
        <a:xfrm>
          <a:off x="0" y="0"/>
          <a:ext cx="0" cy="0"/>
          <a:chOff x="0" y="0"/>
          <a:chExt cx="0" cy="0"/>
        </a:xfrm>
      </p:grpSpPr>
      <p:sp>
        <p:nvSpPr>
          <p:cNvPr id="5" name="Right Arrow 4"/>
          <p:cNvSpPr/>
          <p:nvPr/>
        </p:nvSpPr>
        <p:spPr>
          <a:xfrm rot="5400000">
            <a:off x="4354781" y="-1207819"/>
            <a:ext cx="1501239" cy="5029202"/>
          </a:xfrm>
          <a:prstGeom prst="rightArrow">
            <a:avLst>
              <a:gd name="adj1" fmla="val 85235"/>
              <a:gd name="adj2" fmla="val 57910"/>
            </a:avLst>
          </a:prstGeom>
          <a:solidFill>
            <a:schemeClr val="bg2">
              <a:alpha val="24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32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endParaRPr>
          </a:p>
          <a:p>
            <a:pPr algn="ctr"/>
            <a:r>
              <a:rPr lang="en-US" sz="40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Mendedahkan</a:t>
            </a:r>
            <a:r>
              <a:rPr lang="en-US"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 </a:t>
            </a:r>
          </a:p>
          <a:p>
            <a:pPr algn="ctr"/>
            <a:r>
              <a:rPr lang="en-US" sz="40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Aib</a:t>
            </a:r>
            <a:endParaRPr lang="en-US" sz="4000" b="1" dirty="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endParaRPr>
          </a:p>
        </p:txBody>
      </p:sp>
      <p:sp>
        <p:nvSpPr>
          <p:cNvPr id="7" name="Rectangle 6"/>
          <p:cNvSpPr/>
          <p:nvPr/>
        </p:nvSpPr>
        <p:spPr>
          <a:xfrm>
            <a:off x="345374" y="2286000"/>
            <a:ext cx="4988626" cy="2105890"/>
          </a:xfrm>
          <a:prstGeom prst="rect">
            <a:avLst/>
          </a:prstGeom>
          <a:gradFill flip="none" rotWithShape="1">
            <a:gsLst>
              <a:gs pos="0">
                <a:srgbClr val="92D050">
                  <a:shade val="30000"/>
                  <a:satMod val="115000"/>
                  <a:alpha val="45000"/>
                </a:srgbClr>
              </a:gs>
              <a:gs pos="50000">
                <a:srgbClr val="92D050">
                  <a:shade val="67500"/>
                  <a:satMod val="115000"/>
                  <a:alpha val="35000"/>
                </a:srgbClr>
              </a:gs>
              <a:gs pos="100000">
                <a:srgbClr val="92D050">
                  <a:shade val="100000"/>
                  <a:satMod val="115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accent5">
                    <a:lumMod val="50000"/>
                  </a:schemeClr>
                </a:solidFill>
                <a:latin typeface="Arial Black" pitchFamily="34" charset="0"/>
              </a:rPr>
              <a:t>Perbuatan</a:t>
            </a:r>
            <a:r>
              <a:rPr lang="en-US" sz="4400" dirty="0" smtClean="0">
                <a:solidFill>
                  <a:schemeClr val="accent5">
                    <a:lumMod val="50000"/>
                  </a:schemeClr>
                </a:solidFill>
                <a:latin typeface="Arial Black" pitchFamily="34" charset="0"/>
              </a:rPr>
              <a:t> yang </a:t>
            </a:r>
            <a:r>
              <a:rPr lang="en-US" sz="4400" dirty="0" err="1" smtClean="0">
                <a:solidFill>
                  <a:schemeClr val="accent5">
                    <a:lumMod val="50000"/>
                  </a:schemeClr>
                </a:solidFill>
                <a:latin typeface="Arial Black" pitchFamily="34" charset="0"/>
              </a:rPr>
              <a:t>dilarang</a:t>
            </a:r>
            <a:r>
              <a:rPr lang="en-US" sz="4400" dirty="0" smtClean="0">
                <a:solidFill>
                  <a:schemeClr val="accent5">
                    <a:lumMod val="50000"/>
                  </a:schemeClr>
                </a:solidFill>
                <a:latin typeface="Arial Black" pitchFamily="34" charset="0"/>
              </a:rPr>
              <a:t> di </a:t>
            </a:r>
            <a:r>
              <a:rPr lang="en-US" sz="4400" dirty="0" err="1" smtClean="0">
                <a:solidFill>
                  <a:schemeClr val="accent5">
                    <a:lumMod val="50000"/>
                  </a:schemeClr>
                </a:solidFill>
                <a:latin typeface="Arial Black" pitchFamily="34" charset="0"/>
              </a:rPr>
              <a:t>dalam</a:t>
            </a:r>
            <a:r>
              <a:rPr lang="en-US" sz="4400" dirty="0" smtClean="0">
                <a:solidFill>
                  <a:schemeClr val="accent5">
                    <a:lumMod val="50000"/>
                  </a:schemeClr>
                </a:solidFill>
                <a:latin typeface="Arial Black" pitchFamily="34" charset="0"/>
              </a:rPr>
              <a:t> Islam</a:t>
            </a:r>
            <a:endParaRPr lang="en-US" sz="4400" dirty="0">
              <a:solidFill>
                <a:schemeClr val="accent5">
                  <a:lumMod val="50000"/>
                </a:schemeClr>
              </a:solidFill>
              <a:latin typeface="Arial Black" pitchFamily="34" charset="0"/>
            </a:endParaRPr>
          </a:p>
        </p:txBody>
      </p:sp>
      <p:sp>
        <p:nvSpPr>
          <p:cNvPr id="9" name="Rectangle 8"/>
          <p:cNvSpPr/>
          <p:nvPr/>
        </p:nvSpPr>
        <p:spPr>
          <a:xfrm>
            <a:off x="728600" y="4953990"/>
            <a:ext cx="8067798" cy="1631373"/>
          </a:xfrm>
          <a:prstGeom prst="rect">
            <a:avLst/>
          </a:prstGeom>
          <a:gradFill flip="none" rotWithShape="1">
            <a:gsLst>
              <a:gs pos="0">
                <a:schemeClr val="tx2">
                  <a:lumMod val="60000"/>
                  <a:lumOff val="40000"/>
                  <a:alpha val="67000"/>
                </a:schemeClr>
              </a:gs>
              <a:gs pos="50000">
                <a:schemeClr val="tx2">
                  <a:lumMod val="60000"/>
                  <a:lumOff val="40000"/>
                  <a:alpha val="43000"/>
                </a:schemeClr>
              </a:gs>
              <a:gs pos="100000">
                <a:schemeClr val="tx2">
                  <a:lumMod val="40000"/>
                  <a:lumOff val="60000"/>
                  <a:alpha val="12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Black" pitchFamily="34" charset="0"/>
              </a:rPr>
              <a:t>Islam </a:t>
            </a:r>
            <a:r>
              <a:rPr lang="en-US" sz="3200" dirty="0" err="1">
                <a:solidFill>
                  <a:schemeClr val="tx1"/>
                </a:solidFill>
                <a:latin typeface="Arial Black" pitchFamily="34" charset="0"/>
              </a:rPr>
              <a:t>memberi</a:t>
            </a:r>
            <a:r>
              <a:rPr lang="en-US" sz="3200" dirty="0">
                <a:solidFill>
                  <a:schemeClr val="tx1"/>
                </a:solidFill>
                <a:latin typeface="Arial Black" pitchFamily="34" charset="0"/>
              </a:rPr>
              <a:t> </a:t>
            </a:r>
            <a:r>
              <a:rPr lang="en-US" sz="3200" dirty="0" err="1">
                <a:solidFill>
                  <a:schemeClr val="tx1"/>
                </a:solidFill>
                <a:latin typeface="Arial Black" pitchFamily="34" charset="0"/>
              </a:rPr>
              <a:t>peringatan</a:t>
            </a:r>
            <a:r>
              <a:rPr lang="en-US" sz="3200" dirty="0">
                <a:solidFill>
                  <a:schemeClr val="tx1"/>
                </a:solidFill>
                <a:latin typeface="Arial Black" pitchFamily="34" charset="0"/>
              </a:rPr>
              <a:t> </a:t>
            </a:r>
            <a:r>
              <a:rPr lang="en-US" sz="3200" dirty="0" err="1">
                <a:solidFill>
                  <a:schemeClr val="tx1"/>
                </a:solidFill>
                <a:latin typeface="Arial Black" pitchFamily="34" charset="0"/>
              </a:rPr>
              <a:t>kepada</a:t>
            </a:r>
            <a:r>
              <a:rPr lang="en-US" sz="3200" dirty="0">
                <a:solidFill>
                  <a:schemeClr val="tx1"/>
                </a:solidFill>
                <a:latin typeface="Arial Black" pitchFamily="34" charset="0"/>
              </a:rPr>
              <a:t> orang yang </a:t>
            </a:r>
            <a:r>
              <a:rPr lang="en-US" sz="3200" dirty="0" err="1">
                <a:solidFill>
                  <a:schemeClr val="tx1"/>
                </a:solidFill>
                <a:latin typeface="Arial Black" pitchFamily="34" charset="0"/>
              </a:rPr>
              <a:t>suka</a:t>
            </a:r>
            <a:r>
              <a:rPr lang="en-US" sz="3200" dirty="0">
                <a:solidFill>
                  <a:schemeClr val="tx1"/>
                </a:solidFill>
                <a:latin typeface="Arial Black" pitchFamily="34" charset="0"/>
              </a:rPr>
              <a:t> </a:t>
            </a:r>
            <a:r>
              <a:rPr lang="en-US" sz="3200" dirty="0" err="1">
                <a:solidFill>
                  <a:schemeClr val="tx1"/>
                </a:solidFill>
                <a:latin typeface="Arial Black" pitchFamily="34" charset="0"/>
              </a:rPr>
              <a:t>menyebarkan</a:t>
            </a:r>
            <a:r>
              <a:rPr lang="en-US" sz="3200" dirty="0">
                <a:solidFill>
                  <a:schemeClr val="tx1"/>
                </a:solidFill>
                <a:latin typeface="Arial Black" pitchFamily="34" charset="0"/>
              </a:rPr>
              <a:t> </a:t>
            </a:r>
            <a:r>
              <a:rPr lang="en-US" sz="3200" dirty="0" err="1">
                <a:solidFill>
                  <a:schemeClr val="tx1"/>
                </a:solidFill>
                <a:latin typeface="Arial Black" pitchFamily="34" charset="0"/>
              </a:rPr>
              <a:t>keaiban</a:t>
            </a:r>
            <a:r>
              <a:rPr lang="en-US" sz="3200" dirty="0">
                <a:solidFill>
                  <a:schemeClr val="tx1"/>
                </a:solidFill>
                <a:latin typeface="Arial Black" pitchFamily="34" charset="0"/>
              </a:rPr>
              <a:t> orang lain </a:t>
            </a:r>
          </a:p>
        </p:txBody>
      </p:sp>
      <p:sp>
        <p:nvSpPr>
          <p:cNvPr id="2" name="Curved Left Arrow 1"/>
          <p:cNvSpPr/>
          <p:nvPr/>
        </p:nvSpPr>
        <p:spPr>
          <a:xfrm rot="19475042">
            <a:off x="5563339" y="2960181"/>
            <a:ext cx="1887936" cy="1920267"/>
          </a:xfrm>
          <a:prstGeom prst="curvedLeftArrow">
            <a:avLst>
              <a:gd name="adj1" fmla="val 25000"/>
              <a:gd name="adj2" fmla="val 50000"/>
              <a:gd name="adj3" fmla="val 37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2415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951</Words>
  <Application>Microsoft Office PowerPoint</Application>
  <PresentationFormat>On-screen Show (4:3)</PresentationFormat>
  <Paragraphs>122</Paragraphs>
  <Slides>34</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34</vt:i4>
      </vt:variant>
    </vt:vector>
  </HeadingPairs>
  <TitlesOfParts>
    <vt:vector size="50" baseType="lpstr">
      <vt:lpstr>Arial Unicode MS</vt:lpstr>
      <vt:lpstr>A25-SQUANOVA</vt:lpstr>
      <vt:lpstr>Agency FB</vt:lpstr>
      <vt:lpstr>Arial</vt:lpstr>
      <vt:lpstr>Arial Black</vt:lpstr>
      <vt:lpstr>Bahnschrift Condensed</vt:lpstr>
      <vt:lpstr>Baskerville Old Face</vt:lpstr>
      <vt:lpstr>Berlin Sans FB Demi</vt:lpstr>
      <vt:lpstr>Bernard MT Condensed</vt:lpstr>
      <vt:lpstr>Calibri</vt:lpstr>
      <vt:lpstr>Century Schoolbook</vt:lpstr>
      <vt:lpstr>Monotype Corsiva</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Windows User</cp:lastModifiedBy>
  <cp:revision>76</cp:revision>
  <dcterms:created xsi:type="dcterms:W3CDTF">2017-12-24T04:47:57Z</dcterms:created>
  <dcterms:modified xsi:type="dcterms:W3CDTF">2021-08-19T05:27:12Z</dcterms:modified>
</cp:coreProperties>
</file>